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embeddedFontLst>
    <p:embeddedFont>
      <p:font typeface="Sora Light" panose="020B0604020202020204" charset="0"/>
      <p:regular r:id="rId16"/>
    </p:embeddedFont>
    <p:embeddedFont>
      <p:font typeface="Sora Semi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2335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hyperlink" Target="http://paypa1.com"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hyperlink" Target="http://paypal.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693670"/>
            <a:ext cx="7627382" cy="2138124"/>
          </a:xfrm>
          <a:prstGeom prst="rect">
            <a:avLst/>
          </a:prstGeom>
          <a:noFill/>
          <a:ln/>
        </p:spPr>
        <p:txBody>
          <a:bodyPr wrap="square" lIns="0" tIns="0" rIns="0" bIns="0" rtlCol="0" anchor="t"/>
          <a:lstStyle/>
          <a:p>
            <a:pPr marL="0" indent="0" algn="l">
              <a:lnSpc>
                <a:spcPts val="5600"/>
              </a:lnSpc>
              <a:buNone/>
            </a:pPr>
            <a:r>
              <a:rPr lang="en-US" sz="4450" dirty="0">
                <a:solidFill>
                  <a:srgbClr val="1F1E1E"/>
                </a:solidFill>
                <a:latin typeface="Times New Roman" panose="02020603050405020304" pitchFamily="18" charset="0"/>
                <a:ea typeface="Sora Semi Bold" pitchFamily="34" charset="-122"/>
                <a:cs typeface="Times New Roman" panose="02020603050405020304" pitchFamily="18" charset="0"/>
              </a:rPr>
              <a:t>Detecting Phishing Domains with Machine Learning</a:t>
            </a:r>
            <a:endParaRPr lang="en-US" sz="4450" dirty="0">
              <a:latin typeface="Times New Roman" panose="02020603050405020304" pitchFamily="18" charset="0"/>
              <a:cs typeface="Times New Roman" panose="02020603050405020304" pitchFamily="18" charset="0"/>
            </a:endParaRPr>
          </a:p>
        </p:txBody>
      </p:sp>
      <p:sp>
        <p:nvSpPr>
          <p:cNvPr id="4" name="Shape 1"/>
          <p:cNvSpPr/>
          <p:nvPr/>
        </p:nvSpPr>
        <p:spPr>
          <a:xfrm>
            <a:off x="6244709" y="5172908"/>
            <a:ext cx="346591" cy="346591"/>
          </a:xfrm>
          <a:prstGeom prst="roundRect">
            <a:avLst>
              <a:gd name="adj" fmla="val 26380043"/>
            </a:avLst>
          </a:prstGeom>
          <a:noFill/>
          <a:ln w="7620">
            <a:solidFill>
              <a:srgbClr val="FFFFFF"/>
            </a:solidFill>
            <a:prstDash val="solid"/>
          </a:ln>
        </p:spPr>
      </p:sp>
      <p:sp>
        <p:nvSpPr>
          <p:cNvPr id="6" name="Text 2"/>
          <p:cNvSpPr/>
          <p:nvPr/>
        </p:nvSpPr>
        <p:spPr>
          <a:xfrm>
            <a:off x="6244709" y="5027623"/>
            <a:ext cx="2614732" cy="2513488"/>
          </a:xfrm>
          <a:prstGeom prst="rect">
            <a:avLst/>
          </a:prstGeom>
          <a:noFill/>
          <a:ln/>
        </p:spPr>
        <p:txBody>
          <a:bodyPr wrap="none" lIns="0" tIns="0" rIns="0" bIns="0" rtlCol="0" anchor="t"/>
          <a:lstStyle/>
          <a:p>
            <a:pPr marL="0" indent="0" algn="l">
              <a:lnSpc>
                <a:spcPts val="2950"/>
              </a:lnSpc>
              <a:buNone/>
            </a:pPr>
            <a:r>
              <a:rPr lang="en-US" sz="2100" b="1" dirty="0">
                <a:solidFill>
                  <a:srgbClr val="3B3535"/>
                </a:solidFill>
                <a:latin typeface="Times New Roman" panose="02020603050405020304" pitchFamily="18" charset="0"/>
                <a:ea typeface="Sora Bold" pitchFamily="34" charset="-122"/>
                <a:cs typeface="Times New Roman" panose="02020603050405020304" pitchFamily="18" charset="0"/>
              </a:rPr>
              <a:t>Madhav Rana</a:t>
            </a:r>
          </a:p>
          <a:p>
            <a:pPr marL="0" indent="0" algn="l">
              <a:lnSpc>
                <a:spcPts val="2950"/>
              </a:lnSpc>
              <a:buNone/>
            </a:pPr>
            <a:r>
              <a:rPr lang="en-US" sz="2100" b="1" dirty="0">
                <a:solidFill>
                  <a:srgbClr val="3B3535"/>
                </a:solidFill>
                <a:latin typeface="Times New Roman" panose="02020603050405020304" pitchFamily="18" charset="0"/>
                <a:ea typeface="Sora Bold" pitchFamily="34" charset="-122"/>
                <a:cs typeface="Times New Roman" panose="02020603050405020304" pitchFamily="18" charset="0"/>
              </a:rPr>
              <a:t>Vivek Surati</a:t>
            </a:r>
          </a:p>
          <a:p>
            <a:pPr marL="0" indent="0" algn="l">
              <a:lnSpc>
                <a:spcPts val="2950"/>
              </a:lnSpc>
              <a:buNone/>
            </a:pPr>
            <a:r>
              <a:rPr lang="en-US" sz="2100" b="1" dirty="0">
                <a:solidFill>
                  <a:srgbClr val="3B3535"/>
                </a:solidFill>
                <a:latin typeface="Times New Roman" panose="02020603050405020304" pitchFamily="18" charset="0"/>
                <a:ea typeface="Sora Bold" pitchFamily="34" charset="-122"/>
                <a:cs typeface="Times New Roman" panose="02020603050405020304" pitchFamily="18" charset="0"/>
              </a:rPr>
              <a:t>Krunal Rathod</a:t>
            </a:r>
          </a:p>
          <a:p>
            <a:pPr marL="0" indent="0" algn="l">
              <a:lnSpc>
                <a:spcPts val="2950"/>
              </a:lnSpc>
              <a:buNone/>
            </a:pPr>
            <a:r>
              <a:rPr lang="en-US" sz="2100" b="1" dirty="0">
                <a:solidFill>
                  <a:srgbClr val="3B3535"/>
                </a:solidFill>
                <a:latin typeface="Times New Roman" panose="02020603050405020304" pitchFamily="18" charset="0"/>
                <a:ea typeface="Sora Bold" pitchFamily="34" charset="-122"/>
                <a:cs typeface="Times New Roman" panose="02020603050405020304" pitchFamily="18" charset="0"/>
              </a:rPr>
              <a:t>Harsh Rana</a:t>
            </a:r>
          </a:p>
          <a:p>
            <a:pPr marL="0" indent="0" algn="l">
              <a:lnSpc>
                <a:spcPts val="2950"/>
              </a:lnSpc>
              <a:buNone/>
            </a:pPr>
            <a:r>
              <a:rPr lang="en-US" sz="2100" b="1" dirty="0">
                <a:solidFill>
                  <a:srgbClr val="3B3535"/>
                </a:solidFill>
                <a:latin typeface="Times New Roman" panose="02020603050405020304" pitchFamily="18" charset="0"/>
                <a:ea typeface="Sora Bold" pitchFamily="34" charset="-122"/>
                <a:cs typeface="Times New Roman" panose="02020603050405020304" pitchFamily="18" charset="0"/>
              </a:rPr>
              <a:t>Rudra </a:t>
            </a:r>
            <a:r>
              <a:rPr lang="en-US" sz="2100" b="1" dirty="0" err="1">
                <a:solidFill>
                  <a:srgbClr val="3B3535"/>
                </a:solidFill>
                <a:latin typeface="Times New Roman" panose="02020603050405020304" pitchFamily="18" charset="0"/>
                <a:ea typeface="Sora Bold" pitchFamily="34" charset="-122"/>
                <a:cs typeface="Times New Roman" panose="02020603050405020304" pitchFamily="18" charset="0"/>
              </a:rPr>
              <a:t>Pithawa</a:t>
            </a:r>
            <a:endParaRPr lang="en-US" sz="2100" b="1" dirty="0">
              <a:solidFill>
                <a:srgbClr val="3B3535"/>
              </a:solidFill>
              <a:latin typeface="Times New Roman" panose="02020603050405020304" pitchFamily="18" charset="0"/>
              <a:ea typeface="Sora Bold" pitchFamily="34" charset="-122"/>
              <a:cs typeface="Times New Roman" panose="02020603050405020304" pitchFamily="18" charset="0"/>
            </a:endParaRPr>
          </a:p>
          <a:p>
            <a:pPr marL="0" indent="0" algn="l">
              <a:lnSpc>
                <a:spcPts val="2950"/>
              </a:lnSpc>
              <a:buNone/>
            </a:pPr>
            <a:endParaRPr lang="en-US" sz="2100" b="1" dirty="0">
              <a:solidFill>
                <a:srgbClr val="3B3535"/>
              </a:solidFill>
              <a:latin typeface="Times New Roman" panose="02020603050405020304" pitchFamily="18" charset="0"/>
              <a:ea typeface="Sora Bold" pitchFamily="34" charset="-122"/>
              <a:cs typeface="Times New Roman" panose="02020603050405020304" pitchFamily="18" charset="0"/>
            </a:endParaRPr>
          </a:p>
        </p:txBody>
      </p:sp>
      <p:sp>
        <p:nvSpPr>
          <p:cNvPr id="7" name="Text 2">
            <a:extLst>
              <a:ext uri="{FF2B5EF4-FFF2-40B4-BE49-F238E27FC236}">
                <a16:creationId xmlns:a16="http://schemas.microsoft.com/office/drawing/2014/main" id="{66B1C694-D9AE-5689-C411-89C3358B6EB1}"/>
              </a:ext>
            </a:extLst>
          </p:cNvPr>
          <p:cNvSpPr/>
          <p:nvPr/>
        </p:nvSpPr>
        <p:spPr>
          <a:xfrm>
            <a:off x="9376977" y="5026103"/>
            <a:ext cx="2614732" cy="493396"/>
          </a:xfrm>
          <a:prstGeom prst="rect">
            <a:avLst/>
          </a:prstGeom>
          <a:noFill/>
          <a:ln/>
        </p:spPr>
        <p:txBody>
          <a:bodyPr wrap="none" lIns="0" tIns="0" rIns="0" bIns="0" rtlCol="0" anchor="t"/>
          <a:lstStyle/>
          <a:p>
            <a:pPr marL="0" indent="0" algn="l">
              <a:lnSpc>
                <a:spcPts val="2950"/>
              </a:lnSpc>
              <a:buNone/>
            </a:pPr>
            <a:r>
              <a:rPr lang="en-US" sz="2100" b="1" dirty="0">
                <a:solidFill>
                  <a:srgbClr val="3B3535"/>
                </a:solidFill>
                <a:latin typeface="Times New Roman" panose="02020603050405020304" pitchFamily="18" charset="0"/>
                <a:ea typeface="Sora Bold" pitchFamily="34" charset="-122"/>
                <a:cs typeface="Times New Roman" panose="02020603050405020304" pitchFamily="18" charset="0"/>
              </a:rPr>
              <a:t>College : RNGPIT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90813"/>
          </a:xfrm>
          <a:prstGeom prst="rect">
            <a:avLst/>
          </a:prstGeom>
        </p:spPr>
      </p:pic>
      <p:sp>
        <p:nvSpPr>
          <p:cNvPr id="3" name="Text 0"/>
          <p:cNvSpPr/>
          <p:nvPr/>
        </p:nvSpPr>
        <p:spPr>
          <a:xfrm>
            <a:off x="753427" y="3284101"/>
            <a:ext cx="8727400" cy="708065"/>
          </a:xfrm>
          <a:prstGeom prst="rect">
            <a:avLst/>
          </a:prstGeom>
          <a:noFill/>
          <a:ln/>
        </p:spPr>
        <p:txBody>
          <a:bodyPr wrap="none" lIns="0" tIns="0" rIns="0" bIns="0" rtlCol="0" anchor="t"/>
          <a:lstStyle/>
          <a:p>
            <a:pPr marL="0" indent="0" algn="l">
              <a:lnSpc>
                <a:spcPts val="5550"/>
              </a:lnSpc>
              <a:buNone/>
            </a:pPr>
            <a:r>
              <a:rPr lang="en-US" sz="4800" dirty="0">
                <a:solidFill>
                  <a:srgbClr val="1F1E1E"/>
                </a:solidFill>
                <a:latin typeface="Times New Roman" panose="02020603050405020304" pitchFamily="18" charset="0"/>
                <a:ea typeface="Sora Semi Bold" pitchFamily="34" charset="-122"/>
                <a:cs typeface="Times New Roman" panose="02020603050405020304" pitchFamily="18" charset="0"/>
              </a:rPr>
              <a:t>Key Findings &amp; Future Outlook</a:t>
            </a:r>
            <a:endParaRPr lang="en-US" sz="4800" dirty="0">
              <a:latin typeface="Times New Roman" panose="02020603050405020304" pitchFamily="18" charset="0"/>
              <a:cs typeface="Times New Roman" panose="02020603050405020304" pitchFamily="18" charset="0"/>
            </a:endParaRPr>
          </a:p>
        </p:txBody>
      </p:sp>
      <p:sp>
        <p:nvSpPr>
          <p:cNvPr id="4" name="Shape 1"/>
          <p:cNvSpPr/>
          <p:nvPr/>
        </p:nvSpPr>
        <p:spPr>
          <a:xfrm>
            <a:off x="753427" y="4315063"/>
            <a:ext cx="484346" cy="484346"/>
          </a:xfrm>
          <a:prstGeom prst="roundRect">
            <a:avLst>
              <a:gd name="adj" fmla="val 18667"/>
            </a:avLst>
          </a:prstGeom>
          <a:solidFill>
            <a:srgbClr val="F9D2D6"/>
          </a:solidFill>
          <a:ln w="7620">
            <a:solidFill>
              <a:srgbClr val="DFB8BC"/>
            </a:solidFill>
            <a:prstDash val="solid"/>
          </a:ln>
        </p:spPr>
      </p:sp>
      <p:sp>
        <p:nvSpPr>
          <p:cNvPr id="5" name="Text 2"/>
          <p:cNvSpPr/>
          <p:nvPr/>
        </p:nvSpPr>
        <p:spPr>
          <a:xfrm>
            <a:off x="825698" y="4344829"/>
            <a:ext cx="339804" cy="424815"/>
          </a:xfrm>
          <a:prstGeom prst="rect">
            <a:avLst/>
          </a:prstGeom>
          <a:noFill/>
          <a:ln/>
        </p:spPr>
        <p:txBody>
          <a:bodyPr wrap="none" lIns="0" tIns="0" rIns="0" bIns="0" rtlCol="0" anchor="t"/>
          <a:lstStyle/>
          <a:p>
            <a:pPr marL="0" indent="0" algn="ctr">
              <a:lnSpc>
                <a:spcPts val="2650"/>
              </a:lnSpc>
              <a:buNone/>
            </a:pPr>
            <a:r>
              <a:rPr lang="en-US" sz="2650" dirty="0">
                <a:solidFill>
                  <a:srgbClr val="3B3535"/>
                </a:solidFill>
                <a:latin typeface="Sora Semi Bold" pitchFamily="34" charset="0"/>
                <a:ea typeface="Sora Semi Bold" pitchFamily="34" charset="-122"/>
                <a:cs typeface="Sora Semi Bold" pitchFamily="34" charset="-120"/>
              </a:rPr>
              <a:t>1</a:t>
            </a:r>
            <a:endParaRPr lang="en-US" sz="2650" dirty="0"/>
          </a:p>
        </p:txBody>
      </p:sp>
      <p:sp>
        <p:nvSpPr>
          <p:cNvPr id="6" name="Text 3"/>
          <p:cNvSpPr/>
          <p:nvPr/>
        </p:nvSpPr>
        <p:spPr>
          <a:xfrm>
            <a:off x="1453039" y="4389001"/>
            <a:ext cx="3495437" cy="707946"/>
          </a:xfrm>
          <a:prstGeom prst="rect">
            <a:avLst/>
          </a:prstGeom>
          <a:noFill/>
          <a:ln/>
        </p:spPr>
        <p:txBody>
          <a:bodyPr wrap="square" lIns="0" tIns="0" rIns="0" bIns="0" rtlCol="0" anchor="t"/>
          <a:lstStyle/>
          <a:p>
            <a:pPr marL="0" indent="0" algn="l">
              <a:lnSpc>
                <a:spcPts val="2750"/>
              </a:lnSpc>
              <a:buNone/>
            </a:pPr>
            <a:r>
              <a:rPr lang="en-US" sz="2800" dirty="0">
                <a:solidFill>
                  <a:srgbClr val="3B3535"/>
                </a:solidFill>
                <a:latin typeface="Times New Roman" panose="02020603050405020304" pitchFamily="18" charset="0"/>
                <a:ea typeface="Sora Semi Bold" pitchFamily="34" charset="-122"/>
                <a:cs typeface="Times New Roman" panose="02020603050405020304" pitchFamily="18" charset="0"/>
              </a:rPr>
              <a:t>Random Forest Reliability</a:t>
            </a:r>
            <a:endParaRPr lang="en-US" sz="2800" dirty="0">
              <a:latin typeface="Times New Roman" panose="02020603050405020304" pitchFamily="18" charset="0"/>
              <a:cs typeface="Times New Roman" panose="02020603050405020304" pitchFamily="18" charset="0"/>
            </a:endParaRPr>
          </a:p>
        </p:txBody>
      </p:sp>
      <p:sp>
        <p:nvSpPr>
          <p:cNvPr id="7" name="Text 4"/>
          <p:cNvSpPr/>
          <p:nvPr/>
        </p:nvSpPr>
        <p:spPr>
          <a:xfrm>
            <a:off x="1453039" y="5226010"/>
            <a:ext cx="3495437" cy="2065973"/>
          </a:xfrm>
          <a:prstGeom prst="rect">
            <a:avLst/>
          </a:prstGeom>
          <a:noFill/>
          <a:ln/>
        </p:spPr>
        <p:txBody>
          <a:bodyPr wrap="squar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The Random Forest model emerges as a highly reliable and robust solution for automated phishing detection due to its superior accuracy and generalization.</a:t>
            </a:r>
            <a:endParaRPr lang="en-US" dirty="0">
              <a:latin typeface="Times New Roman" panose="02020603050405020304" pitchFamily="18" charset="0"/>
              <a:cs typeface="Times New Roman" panose="02020603050405020304" pitchFamily="18" charset="0"/>
            </a:endParaRPr>
          </a:p>
        </p:txBody>
      </p:sp>
      <p:sp>
        <p:nvSpPr>
          <p:cNvPr id="8" name="Shape 5"/>
          <p:cNvSpPr/>
          <p:nvPr/>
        </p:nvSpPr>
        <p:spPr>
          <a:xfrm>
            <a:off x="5217557" y="4315063"/>
            <a:ext cx="484346" cy="484346"/>
          </a:xfrm>
          <a:prstGeom prst="roundRect">
            <a:avLst>
              <a:gd name="adj" fmla="val 18667"/>
            </a:avLst>
          </a:prstGeom>
          <a:solidFill>
            <a:srgbClr val="F9D2D6"/>
          </a:solidFill>
          <a:ln w="7620">
            <a:solidFill>
              <a:srgbClr val="DFB8BC"/>
            </a:solidFill>
            <a:prstDash val="solid"/>
          </a:ln>
        </p:spPr>
      </p:sp>
      <p:sp>
        <p:nvSpPr>
          <p:cNvPr id="9" name="Text 6"/>
          <p:cNvSpPr/>
          <p:nvPr/>
        </p:nvSpPr>
        <p:spPr>
          <a:xfrm>
            <a:off x="5289828" y="4344829"/>
            <a:ext cx="339804" cy="424815"/>
          </a:xfrm>
          <a:prstGeom prst="rect">
            <a:avLst/>
          </a:prstGeom>
          <a:noFill/>
          <a:ln/>
        </p:spPr>
        <p:txBody>
          <a:bodyPr wrap="none" lIns="0" tIns="0" rIns="0" bIns="0" rtlCol="0" anchor="t"/>
          <a:lstStyle/>
          <a:p>
            <a:pPr marL="0" indent="0" algn="ctr">
              <a:lnSpc>
                <a:spcPts val="2650"/>
              </a:lnSpc>
              <a:buNone/>
            </a:pPr>
            <a:r>
              <a:rPr lang="en-US" sz="2650" dirty="0">
                <a:solidFill>
                  <a:srgbClr val="3B3535"/>
                </a:solidFill>
                <a:latin typeface="Sora Semi Bold" pitchFamily="34" charset="0"/>
                <a:ea typeface="Sora Semi Bold" pitchFamily="34" charset="-122"/>
                <a:cs typeface="Sora Semi Bold" pitchFamily="34" charset="-120"/>
              </a:rPr>
              <a:t>2</a:t>
            </a:r>
            <a:endParaRPr lang="en-US" sz="2650" dirty="0"/>
          </a:p>
        </p:txBody>
      </p:sp>
      <p:sp>
        <p:nvSpPr>
          <p:cNvPr id="10" name="Text 7"/>
          <p:cNvSpPr/>
          <p:nvPr/>
        </p:nvSpPr>
        <p:spPr>
          <a:xfrm>
            <a:off x="5917168" y="4389001"/>
            <a:ext cx="2832378" cy="353973"/>
          </a:xfrm>
          <a:prstGeom prst="rect">
            <a:avLst/>
          </a:prstGeom>
          <a:noFill/>
          <a:ln/>
        </p:spPr>
        <p:txBody>
          <a:bodyPr wrap="none" lIns="0" tIns="0" rIns="0" bIns="0" rtlCol="0" anchor="t"/>
          <a:lstStyle/>
          <a:p>
            <a:pPr marL="0" indent="0" algn="l">
              <a:lnSpc>
                <a:spcPts val="2750"/>
              </a:lnSpc>
              <a:buNone/>
            </a:pPr>
            <a:r>
              <a:rPr lang="en-US" sz="2800" dirty="0">
                <a:solidFill>
                  <a:srgbClr val="3B3535"/>
                </a:solidFill>
                <a:latin typeface="Times New Roman" panose="02020603050405020304" pitchFamily="18" charset="0"/>
                <a:ea typeface="Sora Semi Bold" pitchFamily="34" charset="-122"/>
                <a:cs typeface="Times New Roman" panose="02020603050405020304" pitchFamily="18" charset="0"/>
              </a:rPr>
              <a:t>Indicative Features</a:t>
            </a:r>
            <a:endParaRPr lang="en-US" sz="2800" dirty="0">
              <a:latin typeface="Times New Roman" panose="02020603050405020304" pitchFamily="18" charset="0"/>
              <a:cs typeface="Times New Roman" panose="02020603050405020304" pitchFamily="18" charset="0"/>
            </a:endParaRPr>
          </a:p>
        </p:txBody>
      </p:sp>
      <p:sp>
        <p:nvSpPr>
          <p:cNvPr id="11" name="Text 8"/>
          <p:cNvSpPr/>
          <p:nvPr/>
        </p:nvSpPr>
        <p:spPr>
          <a:xfrm>
            <a:off x="5917168" y="4872038"/>
            <a:ext cx="3495556" cy="2065973"/>
          </a:xfrm>
          <a:prstGeom prst="rect">
            <a:avLst/>
          </a:prstGeom>
          <a:noFill/>
          <a:ln/>
        </p:spPr>
        <p:txBody>
          <a:bodyPr wrap="squar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Specific URL features, such as the presence of "@" symbols, "//" sequences, IP addresses in the domain, or unusually long subdomains, are strong indicators of phishing attempts.</a:t>
            </a:r>
            <a:endParaRPr lang="en-US" dirty="0">
              <a:latin typeface="Times New Roman" panose="02020603050405020304" pitchFamily="18" charset="0"/>
              <a:cs typeface="Times New Roman" panose="02020603050405020304" pitchFamily="18" charset="0"/>
            </a:endParaRPr>
          </a:p>
        </p:txBody>
      </p:sp>
      <p:sp>
        <p:nvSpPr>
          <p:cNvPr id="12" name="Shape 9"/>
          <p:cNvSpPr/>
          <p:nvPr/>
        </p:nvSpPr>
        <p:spPr>
          <a:xfrm>
            <a:off x="9681805" y="4315063"/>
            <a:ext cx="484346" cy="484346"/>
          </a:xfrm>
          <a:prstGeom prst="roundRect">
            <a:avLst>
              <a:gd name="adj" fmla="val 18667"/>
            </a:avLst>
          </a:prstGeom>
          <a:solidFill>
            <a:srgbClr val="F9D2D6"/>
          </a:solidFill>
          <a:ln w="7620">
            <a:solidFill>
              <a:srgbClr val="DFB8BC"/>
            </a:solidFill>
            <a:prstDash val="solid"/>
          </a:ln>
        </p:spPr>
      </p:sp>
      <p:sp>
        <p:nvSpPr>
          <p:cNvPr id="13" name="Text 10"/>
          <p:cNvSpPr/>
          <p:nvPr/>
        </p:nvSpPr>
        <p:spPr>
          <a:xfrm>
            <a:off x="9754076" y="4344829"/>
            <a:ext cx="339804" cy="424815"/>
          </a:xfrm>
          <a:prstGeom prst="rect">
            <a:avLst/>
          </a:prstGeom>
          <a:noFill/>
          <a:ln/>
        </p:spPr>
        <p:txBody>
          <a:bodyPr wrap="none" lIns="0" tIns="0" rIns="0" bIns="0" rtlCol="0" anchor="t"/>
          <a:lstStyle/>
          <a:p>
            <a:pPr marL="0" indent="0" algn="ctr">
              <a:lnSpc>
                <a:spcPts val="2650"/>
              </a:lnSpc>
              <a:buNone/>
            </a:pPr>
            <a:r>
              <a:rPr lang="en-US" sz="2650" dirty="0">
                <a:solidFill>
                  <a:srgbClr val="3B3535"/>
                </a:solidFill>
                <a:latin typeface="Sora Semi Bold" pitchFamily="34" charset="0"/>
                <a:ea typeface="Sora Semi Bold" pitchFamily="34" charset="-122"/>
                <a:cs typeface="Sora Semi Bold" pitchFamily="34" charset="-120"/>
              </a:rPr>
              <a:t>3</a:t>
            </a:r>
            <a:endParaRPr lang="en-US" sz="2650" dirty="0"/>
          </a:p>
        </p:txBody>
      </p:sp>
      <p:sp>
        <p:nvSpPr>
          <p:cNvPr id="14" name="Text 11"/>
          <p:cNvSpPr/>
          <p:nvPr/>
        </p:nvSpPr>
        <p:spPr>
          <a:xfrm>
            <a:off x="10381417" y="4389001"/>
            <a:ext cx="3495437" cy="707946"/>
          </a:xfrm>
          <a:prstGeom prst="rect">
            <a:avLst/>
          </a:prstGeom>
          <a:noFill/>
          <a:ln/>
        </p:spPr>
        <p:txBody>
          <a:bodyPr wrap="square" lIns="0" tIns="0" rIns="0" bIns="0" rtlCol="0" anchor="t"/>
          <a:lstStyle/>
          <a:p>
            <a:pPr marL="0" indent="0" algn="l">
              <a:lnSpc>
                <a:spcPts val="2750"/>
              </a:lnSpc>
              <a:buNone/>
            </a:pPr>
            <a:r>
              <a:rPr lang="en-US" sz="2800" dirty="0">
                <a:solidFill>
                  <a:srgbClr val="3B3535"/>
                </a:solidFill>
                <a:latin typeface="Times New Roman" panose="02020603050405020304" pitchFamily="18" charset="0"/>
                <a:ea typeface="Sora Semi Bold" pitchFamily="34" charset="-122"/>
                <a:cs typeface="Times New Roman" panose="02020603050405020304" pitchFamily="18" charset="0"/>
              </a:rPr>
              <a:t>Adaptability</a:t>
            </a: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 of ML Models</a:t>
            </a:r>
            <a:endParaRPr lang="en-US" sz="2400" dirty="0">
              <a:latin typeface="Times New Roman" panose="02020603050405020304" pitchFamily="18" charset="0"/>
              <a:cs typeface="Times New Roman" panose="02020603050405020304" pitchFamily="18" charset="0"/>
            </a:endParaRPr>
          </a:p>
        </p:txBody>
      </p:sp>
      <p:sp>
        <p:nvSpPr>
          <p:cNvPr id="15" name="Text 12"/>
          <p:cNvSpPr/>
          <p:nvPr/>
        </p:nvSpPr>
        <p:spPr>
          <a:xfrm>
            <a:off x="10381417" y="5226010"/>
            <a:ext cx="3495437" cy="2410301"/>
          </a:xfrm>
          <a:prstGeom prst="rect">
            <a:avLst/>
          </a:prstGeom>
          <a:noFill/>
          <a:ln/>
        </p:spPr>
        <p:txBody>
          <a:bodyPr wrap="squar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Unlike static, rule-based systems, machine learning models can effectively generalize and adapt to detect novel and evolving phishing domains, providing a dynamic defense.</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58309" y="2741890"/>
            <a:ext cx="3420904" cy="427553"/>
          </a:xfrm>
          <a:prstGeom prst="rect">
            <a:avLst/>
          </a:prstGeom>
          <a:noFill/>
          <a:ln/>
        </p:spPr>
        <p:txBody>
          <a:bodyPr wrap="none" lIns="0" tIns="0" rIns="0" bIns="0" rtlCol="0" anchor="t"/>
          <a:lstStyle/>
          <a:p>
            <a:pPr marL="0" indent="0" algn="l">
              <a:lnSpc>
                <a:spcPts val="3350"/>
              </a:lnSpc>
              <a:buNone/>
            </a:pPr>
            <a:r>
              <a:rPr lang="en-US" sz="2800" b="1" dirty="0">
                <a:solidFill>
                  <a:srgbClr val="1F1E1E"/>
                </a:solidFill>
                <a:latin typeface="Times New Roman" panose="02020603050405020304" pitchFamily="18" charset="0"/>
                <a:ea typeface="Sora Semi Bold" pitchFamily="34" charset="-122"/>
                <a:cs typeface="Times New Roman" panose="02020603050405020304" pitchFamily="18" charset="0"/>
              </a:rPr>
              <a:t>Conclusion</a:t>
            </a:r>
            <a:endParaRPr lang="en-US" sz="2800" dirty="0">
              <a:latin typeface="Times New Roman" panose="02020603050405020304" pitchFamily="18" charset="0"/>
              <a:cs typeface="Times New Roman" panose="02020603050405020304" pitchFamily="18" charset="0"/>
            </a:endParaRPr>
          </a:p>
        </p:txBody>
      </p:sp>
      <p:sp>
        <p:nvSpPr>
          <p:cNvPr id="3" name="Text 1"/>
          <p:cNvSpPr/>
          <p:nvPr/>
        </p:nvSpPr>
        <p:spPr>
          <a:xfrm>
            <a:off x="758309" y="3602712"/>
            <a:ext cx="13113782" cy="346710"/>
          </a:xfrm>
          <a:prstGeom prst="rect">
            <a:avLst/>
          </a:prstGeom>
          <a:noFill/>
          <a:ln/>
        </p:spPr>
        <p:txBody>
          <a:bodyPr wrap="none" lIns="0" tIns="0" rIns="0" bIns="0" rtlCol="0" anchor="t"/>
          <a:lstStyle/>
          <a:p>
            <a:pPr marL="342900" indent="-342900" algn="l">
              <a:lnSpc>
                <a:spcPts val="2700"/>
              </a:lnSpc>
              <a:buSzPct val="100000"/>
              <a:buChar char="•"/>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Machine learning presents a powerful and adaptable approach for detecting evolving phishing domains.</a:t>
            </a:r>
            <a:endParaRPr lang="en-US" dirty="0">
              <a:latin typeface="Times New Roman" panose="02020603050405020304" pitchFamily="18" charset="0"/>
              <a:cs typeface="Times New Roman" panose="02020603050405020304" pitchFamily="18" charset="0"/>
            </a:endParaRPr>
          </a:p>
        </p:txBody>
      </p:sp>
      <p:sp>
        <p:nvSpPr>
          <p:cNvPr id="4" name="Text 2"/>
          <p:cNvSpPr/>
          <p:nvPr/>
        </p:nvSpPr>
        <p:spPr>
          <a:xfrm>
            <a:off x="758309" y="4025146"/>
            <a:ext cx="13113782" cy="693420"/>
          </a:xfrm>
          <a:prstGeom prst="rect">
            <a:avLst/>
          </a:prstGeom>
          <a:noFill/>
          <a:ln/>
        </p:spPr>
        <p:txBody>
          <a:bodyPr wrap="square" lIns="0" tIns="0" rIns="0" bIns="0" rtlCol="0" anchor="t"/>
          <a:lstStyle/>
          <a:p>
            <a:pPr marL="342900" indent="-342900" algn="l">
              <a:lnSpc>
                <a:spcPts val="2700"/>
              </a:lnSpc>
              <a:buSzPct val="100000"/>
              <a:buChar char="•"/>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While Decision Trees offer interpretability, Random Forest models consistently demonstrate superior performance and generalization capabilities, effectively mitigating overfitting.</a:t>
            </a:r>
            <a:endParaRPr lang="en-US" dirty="0">
              <a:latin typeface="Times New Roman" panose="02020603050405020304" pitchFamily="18" charset="0"/>
              <a:cs typeface="Times New Roman" panose="02020603050405020304" pitchFamily="18" charset="0"/>
            </a:endParaRPr>
          </a:p>
        </p:txBody>
      </p:sp>
      <p:sp>
        <p:nvSpPr>
          <p:cNvPr id="5" name="Text 3"/>
          <p:cNvSpPr/>
          <p:nvPr/>
        </p:nvSpPr>
        <p:spPr>
          <a:xfrm>
            <a:off x="758309" y="4794290"/>
            <a:ext cx="13113782" cy="693420"/>
          </a:xfrm>
          <a:prstGeom prst="rect">
            <a:avLst/>
          </a:prstGeom>
          <a:noFill/>
          <a:ln/>
        </p:spPr>
        <p:txBody>
          <a:bodyPr wrap="square" lIns="0" tIns="0" rIns="0" bIns="0" rtlCol="0" anchor="t"/>
          <a:lstStyle/>
          <a:p>
            <a:pPr marL="342900" indent="-342900" algn="l">
              <a:lnSpc>
                <a:spcPts val="2700"/>
              </a:lnSpc>
              <a:buSzPct val="100000"/>
              <a:buChar char="•"/>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This robust machine learning methodology can be seamlessly integrated into various security applications, including web browsers, email filters, and website firewalls, to provide dynamic and effective defense against phishing attacks.</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58309" y="2357318"/>
            <a:ext cx="5160050" cy="427553"/>
          </a:xfrm>
          <a:prstGeom prst="rect">
            <a:avLst/>
          </a:prstGeom>
          <a:noFill/>
          <a:ln/>
        </p:spPr>
        <p:txBody>
          <a:bodyPr wrap="none" lIns="0" tIns="0" rIns="0" bIns="0" rtlCol="0" anchor="t"/>
          <a:lstStyle/>
          <a:p>
            <a:pPr marL="0" indent="0" algn="l">
              <a:lnSpc>
                <a:spcPts val="3350"/>
              </a:lnSpc>
              <a:buNone/>
            </a:pPr>
            <a:r>
              <a:rPr lang="en-US" sz="2800" b="1" dirty="0">
                <a:solidFill>
                  <a:srgbClr val="1F1E1E"/>
                </a:solidFill>
                <a:latin typeface="Times New Roman" panose="02020603050405020304" pitchFamily="18" charset="0"/>
                <a:ea typeface="Sora Semi Bold" pitchFamily="34" charset="-122"/>
                <a:cs typeface="Times New Roman" panose="02020603050405020304" pitchFamily="18" charset="0"/>
              </a:rPr>
              <a:t>Future Work &amp; Enhancements</a:t>
            </a:r>
            <a:endParaRPr lang="en-US" sz="2800" dirty="0">
              <a:latin typeface="Times New Roman" panose="02020603050405020304" pitchFamily="18" charset="0"/>
              <a:cs typeface="Times New Roman" panose="02020603050405020304" pitchFamily="18" charset="0"/>
            </a:endParaRPr>
          </a:p>
        </p:txBody>
      </p:sp>
      <p:sp>
        <p:nvSpPr>
          <p:cNvPr id="3" name="Text 1"/>
          <p:cNvSpPr/>
          <p:nvPr/>
        </p:nvSpPr>
        <p:spPr>
          <a:xfrm>
            <a:off x="758309" y="3218140"/>
            <a:ext cx="13113782" cy="346710"/>
          </a:xfrm>
          <a:prstGeom prst="rect">
            <a:avLst/>
          </a:prstGeom>
          <a:noFill/>
          <a:ln/>
        </p:spPr>
        <p:txBody>
          <a:bodyPr wrap="none" lIns="0" tIns="0" rIns="0" bIns="0" rtlCol="0" anchor="t"/>
          <a:lstStyle/>
          <a:p>
            <a:pPr marL="342900" indent="-342900" algn="l">
              <a:lnSpc>
                <a:spcPts val="270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Incorporate additional features, such as SSL certificate validation and DNS information, to enrich the dataset.</a:t>
            </a:r>
            <a:endParaRPr lang="en-US" sz="2000" dirty="0">
              <a:latin typeface="Times New Roman" panose="02020603050405020304" pitchFamily="18" charset="0"/>
              <a:cs typeface="Times New Roman" panose="02020603050405020304" pitchFamily="18" charset="0"/>
            </a:endParaRPr>
          </a:p>
        </p:txBody>
      </p:sp>
      <p:sp>
        <p:nvSpPr>
          <p:cNvPr id="4" name="Text 2"/>
          <p:cNvSpPr/>
          <p:nvPr/>
        </p:nvSpPr>
        <p:spPr>
          <a:xfrm>
            <a:off x="758309" y="3640574"/>
            <a:ext cx="13113782" cy="693420"/>
          </a:xfrm>
          <a:prstGeom prst="rect">
            <a:avLst/>
          </a:prstGeom>
          <a:noFill/>
          <a:ln/>
        </p:spPr>
        <p:txBody>
          <a:bodyPr wrap="square" lIns="0" tIns="0" rIns="0" bIns="0" rtlCol="0" anchor="t"/>
          <a:lstStyle/>
          <a:p>
            <a:pPr marL="342900" indent="-342900" algn="l">
              <a:lnSpc>
                <a:spcPts val="270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Explore the application of deep learning models, specifically LSTMs, for sequence-based URL detection to improve accuracy.</a:t>
            </a:r>
            <a:endParaRPr lang="en-US" sz="2000" dirty="0">
              <a:latin typeface="Times New Roman" panose="02020603050405020304" pitchFamily="18" charset="0"/>
              <a:cs typeface="Times New Roman" panose="02020603050405020304" pitchFamily="18" charset="0"/>
            </a:endParaRPr>
          </a:p>
        </p:txBody>
      </p:sp>
      <p:sp>
        <p:nvSpPr>
          <p:cNvPr id="5" name="Text 3"/>
          <p:cNvSpPr/>
          <p:nvPr/>
        </p:nvSpPr>
        <p:spPr>
          <a:xfrm>
            <a:off x="758309" y="4409718"/>
            <a:ext cx="13113782" cy="474254"/>
          </a:xfrm>
          <a:prstGeom prst="rect">
            <a:avLst/>
          </a:prstGeom>
          <a:noFill/>
          <a:ln/>
        </p:spPr>
        <p:txBody>
          <a:bodyPr wrap="square" lIns="0" tIns="0" rIns="0" bIns="0" rtlCol="0" anchor="t"/>
          <a:lstStyle/>
          <a:p>
            <a:pPr marL="342900" indent="-342900" algn="l">
              <a:lnSpc>
                <a:spcPts val="270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Develop a real-time phishing detection tool, potentially as a browser extension or API, for immediate threat identification.</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758309" y="4959696"/>
            <a:ext cx="13113782" cy="693420"/>
          </a:xfrm>
          <a:prstGeom prst="rect">
            <a:avLst/>
          </a:prstGeom>
          <a:noFill/>
          <a:ln/>
        </p:spPr>
        <p:txBody>
          <a:bodyPr wrap="square" lIns="0" tIns="0" rIns="0" bIns="0" rtlCol="0" anchor="t"/>
          <a:lstStyle/>
          <a:p>
            <a:pPr marL="342900" indent="-342900" algn="l">
              <a:lnSpc>
                <a:spcPts val="270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Establish a regular process for updating and retraining the model with new data to maintain its effectiveness against evolving phishing techniques.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58309" y="2789515"/>
            <a:ext cx="3420904" cy="427553"/>
          </a:xfrm>
          <a:prstGeom prst="rect">
            <a:avLst/>
          </a:prstGeom>
          <a:noFill/>
          <a:ln/>
        </p:spPr>
        <p:txBody>
          <a:bodyPr wrap="none" lIns="0" tIns="0" rIns="0" bIns="0" rtlCol="0" anchor="t"/>
          <a:lstStyle/>
          <a:p>
            <a:pPr marL="0" indent="0" algn="l">
              <a:lnSpc>
                <a:spcPts val="3350"/>
              </a:lnSpc>
              <a:buNone/>
            </a:pPr>
            <a:r>
              <a:rPr lang="en-US" sz="2800" b="1" dirty="0">
                <a:solidFill>
                  <a:srgbClr val="1F1E1E"/>
                </a:solidFill>
                <a:latin typeface="Times New Roman" panose="02020603050405020304" pitchFamily="18" charset="0"/>
                <a:ea typeface="Sora Semi Bold" pitchFamily="34" charset="-122"/>
                <a:cs typeface="Times New Roman" panose="02020603050405020304" pitchFamily="18" charset="0"/>
              </a:rPr>
              <a:t>References</a:t>
            </a:r>
            <a:endParaRPr lang="en-US" sz="2800" dirty="0">
              <a:latin typeface="Times New Roman" panose="02020603050405020304" pitchFamily="18" charset="0"/>
              <a:cs typeface="Times New Roman" panose="02020603050405020304" pitchFamily="18" charset="0"/>
            </a:endParaRPr>
          </a:p>
        </p:txBody>
      </p:sp>
      <p:sp>
        <p:nvSpPr>
          <p:cNvPr id="3" name="Text 1"/>
          <p:cNvSpPr/>
          <p:nvPr/>
        </p:nvSpPr>
        <p:spPr>
          <a:xfrm>
            <a:off x="758309" y="3650337"/>
            <a:ext cx="13113782" cy="346710"/>
          </a:xfrm>
          <a:prstGeom prst="rect">
            <a:avLst/>
          </a:prstGeom>
          <a:noFill/>
          <a:ln/>
        </p:spPr>
        <p:txBody>
          <a:bodyPr wrap="non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This section provides a comprehensive list of resources and tools utilized in this project:</a:t>
            </a:r>
            <a:endParaRPr lang="en-US" dirty="0">
              <a:latin typeface="Times New Roman" panose="02020603050405020304" pitchFamily="18" charset="0"/>
              <a:cs typeface="Times New Roman" panose="02020603050405020304" pitchFamily="18" charset="0"/>
            </a:endParaRPr>
          </a:p>
        </p:txBody>
      </p:sp>
      <p:sp>
        <p:nvSpPr>
          <p:cNvPr id="4" name="Text 2"/>
          <p:cNvSpPr/>
          <p:nvPr/>
        </p:nvSpPr>
        <p:spPr>
          <a:xfrm>
            <a:off x="758309" y="4240768"/>
            <a:ext cx="13113782" cy="346710"/>
          </a:xfrm>
          <a:prstGeom prst="rect">
            <a:avLst/>
          </a:prstGeom>
          <a:noFill/>
          <a:ln/>
        </p:spPr>
        <p:txBody>
          <a:bodyPr wrap="none" lIns="0" tIns="0" rIns="0" bIns="0" rtlCol="0" anchor="t"/>
          <a:lstStyle/>
          <a:p>
            <a:pPr marL="342900" indent="-342900" algn="l">
              <a:lnSpc>
                <a:spcPts val="2700"/>
              </a:lnSpc>
              <a:buSzPct val="100000"/>
              <a:buChar char="•"/>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The source link for the dataset used for training and validation.</a:t>
            </a:r>
            <a:endParaRPr lang="en-US" dirty="0">
              <a:latin typeface="Times New Roman" panose="02020603050405020304" pitchFamily="18" charset="0"/>
              <a:cs typeface="Times New Roman" panose="02020603050405020304" pitchFamily="18" charset="0"/>
            </a:endParaRPr>
          </a:p>
        </p:txBody>
      </p:sp>
      <p:sp>
        <p:nvSpPr>
          <p:cNvPr id="5" name="Text 3"/>
          <p:cNvSpPr/>
          <p:nvPr/>
        </p:nvSpPr>
        <p:spPr>
          <a:xfrm>
            <a:off x="758309" y="4663202"/>
            <a:ext cx="13113782" cy="354330"/>
          </a:xfrm>
          <a:prstGeom prst="rect">
            <a:avLst/>
          </a:prstGeom>
          <a:noFill/>
          <a:ln/>
        </p:spPr>
        <p:txBody>
          <a:bodyPr wrap="none" lIns="0" tIns="0" rIns="0" bIns="0" rtlCol="0" anchor="t"/>
          <a:lstStyle/>
          <a:p>
            <a:pPr marL="342900" indent="-342900" algn="l">
              <a:lnSpc>
                <a:spcPts val="2700"/>
              </a:lnSpc>
              <a:buSzPct val="100000"/>
              <a:buChar char="•"/>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Python libraries leveraged, such as </a:t>
            </a:r>
            <a:r>
              <a:rPr lang="en-US" dirty="0">
                <a:solidFill>
                  <a:srgbClr val="3B3535"/>
                </a:solidFill>
                <a:highlight>
                  <a:srgbClr val="F9D2D6"/>
                </a:highlight>
                <a:latin typeface="Times New Roman" panose="02020603050405020304" pitchFamily="18" charset="0"/>
                <a:ea typeface="Consolas" pitchFamily="34" charset="-122"/>
                <a:cs typeface="Times New Roman" panose="02020603050405020304" pitchFamily="18" charset="0"/>
              </a:rPr>
              <a:t>sklearn</a:t>
            </a: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 </a:t>
            </a:r>
            <a:r>
              <a:rPr lang="en-US" dirty="0">
                <a:solidFill>
                  <a:srgbClr val="3B3535"/>
                </a:solidFill>
                <a:highlight>
                  <a:srgbClr val="F9D2D6"/>
                </a:highlight>
                <a:latin typeface="Times New Roman" panose="02020603050405020304" pitchFamily="18" charset="0"/>
                <a:ea typeface="Consolas" pitchFamily="34" charset="-122"/>
                <a:cs typeface="Times New Roman" panose="02020603050405020304" pitchFamily="18" charset="0"/>
              </a:rPr>
              <a:t>pandas</a:t>
            </a: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 and others.</a:t>
            </a:r>
            <a:endParaRPr lang="en-US" dirty="0">
              <a:latin typeface="Times New Roman" panose="02020603050405020304" pitchFamily="18" charset="0"/>
              <a:cs typeface="Times New Roman" panose="02020603050405020304" pitchFamily="18" charset="0"/>
            </a:endParaRPr>
          </a:p>
        </p:txBody>
      </p:sp>
      <p:sp>
        <p:nvSpPr>
          <p:cNvPr id="6" name="Text 4"/>
          <p:cNvSpPr/>
          <p:nvPr/>
        </p:nvSpPr>
        <p:spPr>
          <a:xfrm>
            <a:off x="758309" y="5093256"/>
            <a:ext cx="13113782" cy="346710"/>
          </a:xfrm>
          <a:prstGeom prst="rect">
            <a:avLst/>
          </a:prstGeom>
          <a:noFill/>
          <a:ln/>
        </p:spPr>
        <p:txBody>
          <a:bodyPr wrap="none" lIns="0" tIns="0" rIns="0" bIns="0" rtlCol="0" anchor="t"/>
          <a:lstStyle/>
          <a:p>
            <a:pPr marL="342900" indent="-342900" algn="l">
              <a:lnSpc>
                <a:spcPts val="2700"/>
              </a:lnSpc>
              <a:buSzPct val="100000"/>
              <a:buChar char="•"/>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Any relevant academic papers, articles, or blog posts that informed the methodology.</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41233"/>
          </a:xfrm>
          <a:prstGeom prst="rect">
            <a:avLst/>
          </a:prstGeom>
        </p:spPr>
      </p:pic>
      <p:sp>
        <p:nvSpPr>
          <p:cNvPr id="3" name="Text 0"/>
          <p:cNvSpPr/>
          <p:nvPr/>
        </p:nvSpPr>
        <p:spPr>
          <a:xfrm>
            <a:off x="627459" y="2877622"/>
            <a:ext cx="8431649" cy="589717"/>
          </a:xfrm>
          <a:prstGeom prst="rect">
            <a:avLst/>
          </a:prstGeom>
          <a:noFill/>
          <a:ln/>
        </p:spPr>
        <p:txBody>
          <a:bodyPr wrap="none" lIns="0" tIns="0" rIns="0" bIns="0" rtlCol="0" anchor="t"/>
          <a:lstStyle/>
          <a:p>
            <a:pPr marL="0" indent="0" algn="l">
              <a:lnSpc>
                <a:spcPts val="4600"/>
              </a:lnSpc>
              <a:buNone/>
            </a:pPr>
            <a:r>
              <a:rPr lang="en-US" sz="3700" dirty="0">
                <a:solidFill>
                  <a:srgbClr val="1F1E1E"/>
                </a:solidFill>
                <a:latin typeface="Times New Roman" panose="02020603050405020304" pitchFamily="18" charset="0"/>
                <a:ea typeface="Sora Semi Bold" pitchFamily="34" charset="-122"/>
                <a:cs typeface="Times New Roman" panose="02020603050405020304" pitchFamily="18" charset="0"/>
              </a:rPr>
              <a:t>Understanding the Phishing Threat</a:t>
            </a:r>
            <a:endParaRPr lang="en-US" sz="370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627459" y="3736181"/>
            <a:ext cx="448151" cy="448151"/>
          </a:xfrm>
          <a:prstGeom prst="rect">
            <a:avLst/>
          </a:prstGeom>
        </p:spPr>
      </p:pic>
      <p:sp>
        <p:nvSpPr>
          <p:cNvPr id="5" name="Text 1"/>
          <p:cNvSpPr/>
          <p:nvPr/>
        </p:nvSpPr>
        <p:spPr>
          <a:xfrm>
            <a:off x="1299686" y="3842623"/>
            <a:ext cx="2359223" cy="294918"/>
          </a:xfrm>
          <a:prstGeom prst="rect">
            <a:avLst/>
          </a:prstGeom>
          <a:noFill/>
          <a:ln/>
        </p:spPr>
        <p:txBody>
          <a:bodyPr wrap="none" lIns="0" tIns="0" rIns="0" bIns="0" rtlCol="0" anchor="t"/>
          <a:lstStyle/>
          <a:p>
            <a:pPr marL="0" indent="0" algn="l">
              <a:lnSpc>
                <a:spcPts val="2300"/>
              </a:lnSpc>
              <a:buNone/>
            </a:pP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What is Phishing?</a:t>
            </a:r>
            <a:endParaRPr lang="en-US" sz="2400" dirty="0">
              <a:latin typeface="Times New Roman" panose="02020603050405020304" pitchFamily="18" charset="0"/>
              <a:cs typeface="Times New Roman" panose="02020603050405020304" pitchFamily="18" charset="0"/>
            </a:endParaRPr>
          </a:p>
        </p:txBody>
      </p:sp>
      <p:sp>
        <p:nvSpPr>
          <p:cNvPr id="6" name="Text 2"/>
          <p:cNvSpPr/>
          <p:nvPr/>
        </p:nvSpPr>
        <p:spPr>
          <a:xfrm>
            <a:off x="1299686" y="4245054"/>
            <a:ext cx="12703254" cy="573643"/>
          </a:xfrm>
          <a:prstGeom prst="rect">
            <a:avLst/>
          </a:prstGeom>
          <a:noFill/>
          <a:ln/>
        </p:spPr>
        <p:txBody>
          <a:bodyPr wrap="square" lIns="0" tIns="0" rIns="0" bIns="0" rtlCol="0" anchor="t"/>
          <a:lstStyle/>
          <a:p>
            <a:pPr marL="0" indent="0" algn="l">
              <a:lnSpc>
                <a:spcPts val="22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Phishing is a cyberattack using deceptive websites or emails to trick users into revealing sensitive information, like passwords or credit card numbers.</a:t>
            </a:r>
            <a:endParaRPr lang="en-US" sz="200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5"/>
          <a:stretch>
            <a:fillRect/>
          </a:stretch>
        </p:blipFill>
        <p:spPr>
          <a:xfrm>
            <a:off x="627459" y="5266849"/>
            <a:ext cx="448151" cy="448151"/>
          </a:xfrm>
          <a:prstGeom prst="rect">
            <a:avLst/>
          </a:prstGeom>
        </p:spPr>
      </p:pic>
      <p:sp>
        <p:nvSpPr>
          <p:cNvPr id="8" name="Text 3"/>
          <p:cNvSpPr/>
          <p:nvPr/>
        </p:nvSpPr>
        <p:spPr>
          <a:xfrm>
            <a:off x="1299686" y="5373291"/>
            <a:ext cx="2380178" cy="294918"/>
          </a:xfrm>
          <a:prstGeom prst="rect">
            <a:avLst/>
          </a:prstGeom>
          <a:noFill/>
          <a:ln/>
        </p:spPr>
        <p:txBody>
          <a:bodyPr wrap="none" lIns="0" tIns="0" rIns="0" bIns="0" rtlCol="0" anchor="t"/>
          <a:lstStyle/>
          <a:p>
            <a:pPr marL="0" indent="0" algn="l">
              <a:lnSpc>
                <a:spcPts val="2300"/>
              </a:lnSpc>
              <a:buNone/>
            </a:pP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A Growing Concern</a:t>
            </a:r>
            <a:endParaRPr lang="en-US" sz="2400" dirty="0">
              <a:latin typeface="Times New Roman" panose="02020603050405020304" pitchFamily="18" charset="0"/>
              <a:cs typeface="Times New Roman" panose="02020603050405020304" pitchFamily="18" charset="0"/>
            </a:endParaRPr>
          </a:p>
        </p:txBody>
      </p:sp>
      <p:sp>
        <p:nvSpPr>
          <p:cNvPr id="9" name="Text 4"/>
          <p:cNvSpPr/>
          <p:nvPr/>
        </p:nvSpPr>
        <p:spPr>
          <a:xfrm>
            <a:off x="1299686" y="5775722"/>
            <a:ext cx="12703254" cy="286822"/>
          </a:xfrm>
          <a:prstGeom prst="rect">
            <a:avLst/>
          </a:prstGeom>
          <a:noFill/>
          <a:ln/>
        </p:spPr>
        <p:txBody>
          <a:bodyPr wrap="none" lIns="0" tIns="0" rIns="0" bIns="0" rtlCol="0" anchor="t"/>
          <a:lstStyle/>
          <a:p>
            <a:pPr marL="0" indent="0" algn="l">
              <a:lnSpc>
                <a:spcPts val="22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It's an escalating problem in cybersecurity. Traditional defenses, like blacklists, are easily bypassed by newly generated, malicious domains.</a:t>
            </a:r>
            <a:endParaRPr lang="en-US" sz="2000" dirty="0">
              <a:latin typeface="Times New Roman" panose="02020603050405020304" pitchFamily="18" charset="0"/>
              <a:cs typeface="Times New Roman" panose="02020603050405020304" pitchFamily="18" charset="0"/>
            </a:endParaRPr>
          </a:p>
        </p:txBody>
      </p:sp>
      <p:pic>
        <p:nvPicPr>
          <p:cNvPr id="10" name="Image 3" descr="preencoded.png"/>
          <p:cNvPicPr>
            <a:picLocks noChangeAspect="1"/>
          </p:cNvPicPr>
          <p:nvPr/>
        </p:nvPicPr>
        <p:blipFill>
          <a:blip r:embed="rId6"/>
          <a:stretch>
            <a:fillRect/>
          </a:stretch>
        </p:blipFill>
        <p:spPr>
          <a:xfrm>
            <a:off x="627459" y="6510695"/>
            <a:ext cx="448151" cy="448151"/>
          </a:xfrm>
          <a:prstGeom prst="rect">
            <a:avLst/>
          </a:prstGeom>
        </p:spPr>
      </p:pic>
      <p:sp>
        <p:nvSpPr>
          <p:cNvPr id="11" name="Text 5"/>
          <p:cNvSpPr/>
          <p:nvPr/>
        </p:nvSpPr>
        <p:spPr>
          <a:xfrm>
            <a:off x="1299686" y="6617137"/>
            <a:ext cx="2359223" cy="294918"/>
          </a:xfrm>
          <a:prstGeom prst="rect">
            <a:avLst/>
          </a:prstGeom>
          <a:noFill/>
          <a:ln/>
        </p:spPr>
        <p:txBody>
          <a:bodyPr wrap="none" lIns="0" tIns="0" rIns="0" bIns="0" rtlCol="0" anchor="t"/>
          <a:lstStyle/>
          <a:p>
            <a:pPr marL="0" indent="0" algn="l">
              <a:lnSpc>
                <a:spcPts val="2300"/>
              </a:lnSpc>
              <a:buNone/>
            </a:pP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Our Solution</a:t>
            </a:r>
            <a:endParaRPr lang="en-US" sz="2400" dirty="0">
              <a:latin typeface="Times New Roman" panose="02020603050405020304" pitchFamily="18" charset="0"/>
              <a:cs typeface="Times New Roman" panose="02020603050405020304" pitchFamily="18" charset="0"/>
            </a:endParaRPr>
          </a:p>
        </p:txBody>
      </p:sp>
      <p:sp>
        <p:nvSpPr>
          <p:cNvPr id="12" name="Text 6"/>
          <p:cNvSpPr/>
          <p:nvPr/>
        </p:nvSpPr>
        <p:spPr>
          <a:xfrm>
            <a:off x="1299686" y="7019568"/>
            <a:ext cx="12703254" cy="573643"/>
          </a:xfrm>
          <a:prstGeom prst="rect">
            <a:avLst/>
          </a:prstGeom>
          <a:noFill/>
          <a:ln/>
        </p:spPr>
        <p:txBody>
          <a:bodyPr wrap="square" lIns="0" tIns="0" rIns="0" bIns="0" rtlCol="0" anchor="t"/>
          <a:lstStyle/>
          <a:p>
            <a:pPr marL="0" indent="0" algn="l">
              <a:lnSpc>
                <a:spcPts val="22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We aim to leverage machine learning to automatically detect phishing domains by analyzing unique features extracted directly from URLs and domain names.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49260" y="588645"/>
            <a:ext cx="10151626" cy="704255"/>
          </a:xfrm>
          <a:prstGeom prst="rect">
            <a:avLst/>
          </a:prstGeom>
          <a:noFill/>
          <a:ln/>
        </p:spPr>
        <p:txBody>
          <a:bodyPr wrap="none" lIns="0" tIns="0" rIns="0" bIns="0" rtlCol="0" anchor="t"/>
          <a:lstStyle/>
          <a:p>
            <a:pPr marL="0" indent="0" algn="l">
              <a:lnSpc>
                <a:spcPts val="5500"/>
              </a:lnSpc>
              <a:buNone/>
            </a:pPr>
            <a:r>
              <a:rPr lang="en-US" sz="4400" dirty="0">
                <a:solidFill>
                  <a:srgbClr val="1F1E1E"/>
                </a:solidFill>
                <a:latin typeface="Times New Roman" panose="02020603050405020304" pitchFamily="18" charset="0"/>
                <a:ea typeface="Sora Semi Bold" pitchFamily="34" charset="-122"/>
                <a:cs typeface="Times New Roman" panose="02020603050405020304" pitchFamily="18" charset="0"/>
              </a:rPr>
              <a:t>The Challenge: Deceptive Imitation</a:t>
            </a:r>
            <a:endParaRPr lang="en-US" sz="4400" dirty="0">
              <a:latin typeface="Times New Roman" panose="02020603050405020304" pitchFamily="18" charset="0"/>
              <a:cs typeface="Times New Roman" panose="02020603050405020304" pitchFamily="18" charset="0"/>
            </a:endParaRPr>
          </a:p>
        </p:txBody>
      </p:sp>
      <p:sp>
        <p:nvSpPr>
          <p:cNvPr id="3" name="Text 1"/>
          <p:cNvSpPr/>
          <p:nvPr/>
        </p:nvSpPr>
        <p:spPr>
          <a:xfrm>
            <a:off x="749260" y="1806654"/>
            <a:ext cx="6987540" cy="1027271"/>
          </a:xfrm>
          <a:prstGeom prst="rect">
            <a:avLst/>
          </a:prstGeom>
          <a:noFill/>
          <a:ln/>
        </p:spPr>
        <p:txBody>
          <a:bodyPr wrap="square" lIns="0" tIns="0" rIns="0" bIns="0" rtlCol="0" anchor="t"/>
          <a:lstStyle/>
          <a:p>
            <a:pPr marL="0" indent="0" algn="l">
              <a:lnSpc>
                <a:spcPts val="265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Many phishing domains are crafted to closely mimic legitimate ones, making them hard to distinguish. For instance, </a:t>
            </a:r>
            <a:r>
              <a:rPr lang="en-US" u="sng" dirty="0">
                <a:solidFill>
                  <a:srgbClr val="DA1B2E"/>
                </a:solidFill>
                <a:latin typeface="Times New Roman" panose="02020603050405020304" pitchFamily="18" charset="0"/>
                <a:ea typeface="Sora Light" pitchFamily="34" charset="-122"/>
                <a:cs typeface="Times New Roman" panose="02020603050405020304" pitchFamily="18" charset="0"/>
                <a:hlinkClick r:id="rId3">
                  <a:extLst>
                    <a:ext uri="{A12FA001-AC4F-418D-AE19-62706E023703}">
                      <ahyp:hlinkClr xmlns:ahyp="http://schemas.microsoft.com/office/drawing/2018/hyperlinkcolor" val="tx"/>
                    </a:ext>
                  </a:extLst>
                </a:hlinkClick>
              </a:rPr>
              <a:t>paypa1.com</a:t>
            </a: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 is designed to look like </a:t>
            </a:r>
            <a:r>
              <a:rPr lang="en-US" u="sng" dirty="0">
                <a:solidFill>
                  <a:srgbClr val="DA1B2E"/>
                </a:solidFill>
                <a:latin typeface="Times New Roman" panose="02020603050405020304" pitchFamily="18" charset="0"/>
                <a:ea typeface="Sora Light" pitchFamily="34" charset="-122"/>
                <a:cs typeface="Times New Roman" panose="02020603050405020304" pitchFamily="18" charset="0"/>
                <a:hlinkClick r:id="rId4">
                  <a:extLst>
                    <a:ext uri="{A12FA001-AC4F-418D-AE19-62706E023703}">
                      <ahyp:hlinkClr xmlns:ahyp="http://schemas.microsoft.com/office/drawing/2018/hyperlinkcolor" val="tx"/>
                    </a:ext>
                  </a:extLst>
                </a:hlinkClick>
              </a:rPr>
              <a:t>paypal.com</a:t>
            </a: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4" name="Text 2"/>
          <p:cNvSpPr/>
          <p:nvPr/>
        </p:nvSpPr>
        <p:spPr>
          <a:xfrm>
            <a:off x="749260" y="3026569"/>
            <a:ext cx="6987540" cy="1027271"/>
          </a:xfrm>
          <a:prstGeom prst="rect">
            <a:avLst/>
          </a:prstGeom>
          <a:noFill/>
          <a:ln/>
        </p:spPr>
        <p:txBody>
          <a:bodyPr wrap="square" lIns="0" tIns="0" rIns="0" bIns="0" rtlCol="0" anchor="t"/>
          <a:lstStyle/>
          <a:p>
            <a:pPr marL="0" indent="0" algn="l">
              <a:lnSpc>
                <a:spcPts val="265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This deceptive imitation makes it easy for users to fall victim. The constantly evolving nature of these attacks means manual detection or static rule-based systems are often inadequate.</a:t>
            </a:r>
            <a:endParaRPr lang="en-US" dirty="0">
              <a:latin typeface="Times New Roman" panose="02020603050405020304" pitchFamily="18" charset="0"/>
              <a:cs typeface="Times New Roman" panose="02020603050405020304" pitchFamily="18" charset="0"/>
            </a:endParaRPr>
          </a:p>
        </p:txBody>
      </p:sp>
      <p:sp>
        <p:nvSpPr>
          <p:cNvPr id="5" name="Text 3"/>
          <p:cNvSpPr/>
          <p:nvPr/>
        </p:nvSpPr>
        <p:spPr>
          <a:xfrm>
            <a:off x="749260" y="4246483"/>
            <a:ext cx="6987540" cy="1027271"/>
          </a:xfrm>
          <a:prstGeom prst="rect">
            <a:avLst/>
          </a:prstGeom>
          <a:noFill/>
          <a:ln/>
        </p:spPr>
        <p:txBody>
          <a:bodyPr wrap="square" lIns="0" tIns="0" rIns="0" bIns="0" rtlCol="0" anchor="t"/>
          <a:lstStyle/>
          <a:p>
            <a:pPr marL="0" indent="0" algn="l">
              <a:lnSpc>
                <a:spcPts val="2650"/>
              </a:lnSpc>
              <a:buNone/>
            </a:pPr>
            <a:r>
              <a:rPr lang="en-US">
                <a:solidFill>
                  <a:srgbClr val="3B3535"/>
                </a:solidFill>
                <a:latin typeface="Times New Roman" panose="02020603050405020304" pitchFamily="18" charset="0"/>
                <a:ea typeface="Sora Light" pitchFamily="34" charset="-122"/>
                <a:cs typeface="Times New Roman" panose="02020603050405020304" pitchFamily="18" charset="0"/>
              </a:rPr>
              <a:t>Our objective is to build an intelligent system capable of automatically detecting these sophisticated phishing attempts using AI models.</a:t>
            </a:r>
            <a:endParaRPr lang="en-US" dirty="0">
              <a:latin typeface="Times New Roman" panose="02020603050405020304" pitchFamily="18" charset="0"/>
              <a:cs typeface="Times New Roman" panose="02020603050405020304" pitchFamily="18" charset="0"/>
            </a:endParaRPr>
          </a:p>
        </p:txBody>
      </p:sp>
      <p:pic>
        <p:nvPicPr>
          <p:cNvPr id="6" name="Image 0" descr="preencoded.png"/>
          <p:cNvPicPr>
            <a:picLocks noChangeAspect="1"/>
          </p:cNvPicPr>
          <p:nvPr/>
        </p:nvPicPr>
        <p:blipFill>
          <a:blip r:embed="rId5"/>
          <a:stretch>
            <a:fillRect/>
          </a:stretch>
        </p:blipFill>
        <p:spPr>
          <a:xfrm>
            <a:off x="8266628" y="1854756"/>
            <a:ext cx="5622131" cy="562213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9252" y="743903"/>
            <a:ext cx="7785497" cy="1276826"/>
          </a:xfrm>
          <a:prstGeom prst="rect">
            <a:avLst/>
          </a:prstGeom>
          <a:noFill/>
          <a:ln/>
        </p:spPr>
        <p:txBody>
          <a:bodyPr wrap="square" lIns="0" tIns="0" rIns="0" bIns="0" rtlCol="0" anchor="t"/>
          <a:lstStyle/>
          <a:p>
            <a:pPr marL="0" indent="0" algn="l">
              <a:lnSpc>
                <a:spcPts val="5000"/>
              </a:lnSpc>
              <a:buNone/>
            </a:pPr>
            <a:r>
              <a:rPr lang="en-US" sz="4000" dirty="0">
                <a:solidFill>
                  <a:srgbClr val="1F1E1E"/>
                </a:solidFill>
                <a:latin typeface="Times New Roman" panose="02020603050405020304" pitchFamily="18" charset="0"/>
                <a:ea typeface="Sora Semi Bold" pitchFamily="34" charset="-122"/>
                <a:cs typeface="Times New Roman" panose="02020603050405020304" pitchFamily="18" charset="0"/>
              </a:rPr>
              <a:t>Our Machine Learning Approach</a:t>
            </a:r>
            <a:endParaRPr lang="en-US" sz="4000" dirty="0">
              <a:latin typeface="Times New Roman" panose="02020603050405020304" pitchFamily="18" charset="0"/>
              <a:cs typeface="Times New Roman" panose="02020603050405020304" pitchFamily="18" charset="0"/>
            </a:endParaRPr>
          </a:p>
        </p:txBody>
      </p:sp>
      <p:sp>
        <p:nvSpPr>
          <p:cNvPr id="4" name="Text 1"/>
          <p:cNvSpPr/>
          <p:nvPr/>
        </p:nvSpPr>
        <p:spPr>
          <a:xfrm>
            <a:off x="679252" y="2311837"/>
            <a:ext cx="7785497" cy="621030"/>
          </a:xfrm>
          <a:prstGeom prst="rect">
            <a:avLst/>
          </a:prstGeom>
          <a:noFill/>
          <a:ln/>
        </p:spPr>
        <p:txBody>
          <a:bodyPr wrap="square" lIns="0" tIns="0" rIns="0" bIns="0" rtlCol="0" anchor="t"/>
          <a:lstStyle/>
          <a:p>
            <a:pPr marL="0" indent="0" algn="l">
              <a:lnSpc>
                <a:spcPts val="2400"/>
              </a:lnSpc>
              <a:buNone/>
            </a:pP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Our detection system frames the challenge as a binary classification problem: identifying domains as either "phishing" (1) or "not phishing" (0).</a:t>
            </a:r>
            <a:endParaRPr lang="en-US" sz="1600" dirty="0">
              <a:latin typeface="Times New Roman" panose="02020603050405020304" pitchFamily="18" charset="0"/>
              <a:cs typeface="Times New Roman" panose="02020603050405020304" pitchFamily="18" charset="0"/>
            </a:endParaRPr>
          </a:p>
        </p:txBody>
      </p:sp>
      <p:pic>
        <p:nvPicPr>
          <p:cNvPr id="5" name="Image 1" descr="preencoded.png"/>
          <p:cNvPicPr>
            <a:picLocks noChangeAspect="1"/>
          </p:cNvPicPr>
          <p:nvPr/>
        </p:nvPicPr>
        <p:blipFill>
          <a:blip r:embed="rId4"/>
          <a:stretch>
            <a:fillRect/>
          </a:stretch>
        </p:blipFill>
        <p:spPr>
          <a:xfrm>
            <a:off x="679252" y="3151108"/>
            <a:ext cx="970359" cy="1444823"/>
          </a:xfrm>
          <a:prstGeom prst="rect">
            <a:avLst/>
          </a:prstGeom>
        </p:spPr>
      </p:pic>
      <p:sp>
        <p:nvSpPr>
          <p:cNvPr id="6" name="Text 2"/>
          <p:cNvSpPr/>
          <p:nvPr/>
        </p:nvSpPr>
        <p:spPr>
          <a:xfrm>
            <a:off x="1843683" y="3345180"/>
            <a:ext cx="2553772" cy="319207"/>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Times New Roman" panose="02020603050405020304" pitchFamily="18" charset="0"/>
                <a:ea typeface="Sora Semi Bold" pitchFamily="34" charset="-122"/>
                <a:cs typeface="Times New Roman" panose="02020603050405020304" pitchFamily="18" charset="0"/>
              </a:rPr>
              <a:t>Feature Extraction</a:t>
            </a:r>
            <a:endParaRPr lang="en-US" sz="2000" dirty="0">
              <a:latin typeface="Times New Roman" panose="02020603050405020304" pitchFamily="18" charset="0"/>
              <a:cs typeface="Times New Roman" panose="02020603050405020304" pitchFamily="18" charset="0"/>
            </a:endParaRPr>
          </a:p>
        </p:txBody>
      </p:sp>
      <p:sp>
        <p:nvSpPr>
          <p:cNvPr id="7" name="Text 3"/>
          <p:cNvSpPr/>
          <p:nvPr/>
        </p:nvSpPr>
        <p:spPr>
          <a:xfrm>
            <a:off x="1843683" y="3780830"/>
            <a:ext cx="6621066" cy="621030"/>
          </a:xfrm>
          <a:prstGeom prst="rect">
            <a:avLst/>
          </a:prstGeom>
          <a:noFill/>
          <a:ln/>
        </p:spPr>
        <p:txBody>
          <a:bodyPr wrap="square" lIns="0" tIns="0" rIns="0" bIns="0" rtlCol="0" anchor="t"/>
          <a:lstStyle/>
          <a:p>
            <a:pPr marL="0" indent="0" algn="l">
              <a:lnSpc>
                <a:spcPts val="2400"/>
              </a:lnSpc>
              <a:buNone/>
            </a:pP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We extract key features from domain names, such as length, character patterns, presence of hyphens, and suspicious keywords.</a:t>
            </a:r>
            <a:endParaRPr lang="en-US" sz="1600" dirty="0">
              <a:latin typeface="Times New Roman" panose="02020603050405020304" pitchFamily="18" charset="0"/>
              <a:cs typeface="Times New Roman" panose="02020603050405020304" pitchFamily="18" charset="0"/>
            </a:endParaRPr>
          </a:p>
        </p:txBody>
      </p:sp>
      <p:pic>
        <p:nvPicPr>
          <p:cNvPr id="8" name="Image 2" descr="preencoded.png"/>
          <p:cNvPicPr>
            <a:picLocks noChangeAspect="1"/>
          </p:cNvPicPr>
          <p:nvPr/>
        </p:nvPicPr>
        <p:blipFill>
          <a:blip r:embed="rId5"/>
          <a:stretch>
            <a:fillRect/>
          </a:stretch>
        </p:blipFill>
        <p:spPr>
          <a:xfrm>
            <a:off x="679252" y="4595932"/>
            <a:ext cx="970359" cy="1444823"/>
          </a:xfrm>
          <a:prstGeom prst="rect">
            <a:avLst/>
          </a:prstGeom>
        </p:spPr>
      </p:pic>
      <p:sp>
        <p:nvSpPr>
          <p:cNvPr id="9" name="Text 4"/>
          <p:cNvSpPr/>
          <p:nvPr/>
        </p:nvSpPr>
        <p:spPr>
          <a:xfrm>
            <a:off x="1843683" y="4790003"/>
            <a:ext cx="2553772" cy="319207"/>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Times New Roman" panose="02020603050405020304" pitchFamily="18" charset="0"/>
                <a:ea typeface="Sora Semi Bold" pitchFamily="34" charset="-122"/>
                <a:cs typeface="Times New Roman" panose="02020603050405020304" pitchFamily="18" charset="0"/>
              </a:rPr>
              <a:t>Model Training</a:t>
            </a:r>
            <a:endParaRPr lang="en-US" sz="2000" dirty="0">
              <a:latin typeface="Times New Roman" panose="02020603050405020304" pitchFamily="18" charset="0"/>
              <a:cs typeface="Times New Roman" panose="02020603050405020304" pitchFamily="18" charset="0"/>
            </a:endParaRPr>
          </a:p>
        </p:txBody>
      </p:sp>
      <p:sp>
        <p:nvSpPr>
          <p:cNvPr id="10" name="Text 5"/>
          <p:cNvSpPr/>
          <p:nvPr/>
        </p:nvSpPr>
        <p:spPr>
          <a:xfrm>
            <a:off x="1843683" y="5225653"/>
            <a:ext cx="6621066" cy="621030"/>
          </a:xfrm>
          <a:prstGeom prst="rect">
            <a:avLst/>
          </a:prstGeom>
          <a:noFill/>
          <a:ln/>
        </p:spPr>
        <p:txBody>
          <a:bodyPr wrap="square" lIns="0" tIns="0" rIns="0" bIns="0" rtlCol="0" anchor="t"/>
          <a:lstStyle/>
          <a:p>
            <a:pPr marL="0" indent="0" algn="l">
              <a:lnSpc>
                <a:spcPts val="2400"/>
              </a:lnSpc>
              <a:buNone/>
            </a:pP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These features are then fed into machine learning models, which are trained on labeled data to recognize patterns indicative of phishing.</a:t>
            </a:r>
            <a:endParaRPr lang="en-US" sz="1600" dirty="0">
              <a:latin typeface="Times New Roman" panose="02020603050405020304" pitchFamily="18" charset="0"/>
              <a:cs typeface="Times New Roman" panose="02020603050405020304" pitchFamily="18" charset="0"/>
            </a:endParaRPr>
          </a:p>
        </p:txBody>
      </p:sp>
      <p:pic>
        <p:nvPicPr>
          <p:cNvPr id="11" name="Image 3" descr="preencoded.png"/>
          <p:cNvPicPr>
            <a:picLocks noChangeAspect="1"/>
          </p:cNvPicPr>
          <p:nvPr/>
        </p:nvPicPr>
        <p:blipFill>
          <a:blip r:embed="rId6"/>
          <a:stretch>
            <a:fillRect/>
          </a:stretch>
        </p:blipFill>
        <p:spPr>
          <a:xfrm>
            <a:off x="679252" y="6040755"/>
            <a:ext cx="970359" cy="1444823"/>
          </a:xfrm>
          <a:prstGeom prst="rect">
            <a:avLst/>
          </a:prstGeom>
        </p:spPr>
      </p:pic>
      <p:sp>
        <p:nvSpPr>
          <p:cNvPr id="12" name="Text 6"/>
          <p:cNvSpPr/>
          <p:nvPr/>
        </p:nvSpPr>
        <p:spPr>
          <a:xfrm>
            <a:off x="1843683" y="6234827"/>
            <a:ext cx="2813090" cy="319207"/>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Times New Roman" panose="02020603050405020304" pitchFamily="18" charset="0"/>
                <a:ea typeface="Sora Semi Bold" pitchFamily="34" charset="-122"/>
                <a:cs typeface="Times New Roman" panose="02020603050405020304" pitchFamily="18" charset="0"/>
              </a:rPr>
              <a:t>Classification Output</a:t>
            </a:r>
            <a:endParaRPr lang="en-US" sz="2000" dirty="0">
              <a:latin typeface="Times New Roman" panose="02020603050405020304" pitchFamily="18" charset="0"/>
              <a:cs typeface="Times New Roman" panose="02020603050405020304" pitchFamily="18" charset="0"/>
            </a:endParaRPr>
          </a:p>
        </p:txBody>
      </p:sp>
      <p:sp>
        <p:nvSpPr>
          <p:cNvPr id="13" name="Text 7"/>
          <p:cNvSpPr/>
          <p:nvPr/>
        </p:nvSpPr>
        <p:spPr>
          <a:xfrm>
            <a:off x="1843683" y="6670477"/>
            <a:ext cx="6621066" cy="621030"/>
          </a:xfrm>
          <a:prstGeom prst="rect">
            <a:avLst/>
          </a:prstGeom>
          <a:noFill/>
          <a:ln/>
        </p:spPr>
        <p:txBody>
          <a:bodyPr wrap="square" lIns="0" tIns="0" rIns="0" bIns="0" rtlCol="0" anchor="t"/>
          <a:lstStyle/>
          <a:p>
            <a:pPr marL="0" indent="0" algn="l">
              <a:lnSpc>
                <a:spcPts val="2400"/>
              </a:lnSpc>
              <a:buNone/>
            </a:pP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The models learn to classify domains, providing a robust, automated detection mechanism.</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8309" y="1959650"/>
            <a:ext cx="10127337" cy="712708"/>
          </a:xfrm>
          <a:prstGeom prst="rect">
            <a:avLst/>
          </a:prstGeom>
          <a:noFill/>
          <a:ln/>
        </p:spPr>
        <p:txBody>
          <a:bodyPr wrap="none" lIns="0" tIns="0" rIns="0" bIns="0" rtlCol="0" anchor="t"/>
          <a:lstStyle/>
          <a:p>
            <a:pPr marL="0" indent="0" algn="l">
              <a:lnSpc>
                <a:spcPts val="5600"/>
              </a:lnSpc>
              <a:buNone/>
            </a:pPr>
            <a:r>
              <a:rPr lang="en-US" sz="4800" dirty="0">
                <a:solidFill>
                  <a:srgbClr val="1F1E1E"/>
                </a:solidFill>
                <a:latin typeface="Times New Roman" panose="02020603050405020304" pitchFamily="18" charset="0"/>
                <a:ea typeface="Sora Semi Bold" pitchFamily="34" charset="-122"/>
                <a:cs typeface="Times New Roman" panose="02020603050405020304" pitchFamily="18" charset="0"/>
              </a:rPr>
              <a:t>Dataset for Training and Validation</a:t>
            </a:r>
            <a:endParaRPr lang="en-US" sz="4800" dirty="0">
              <a:latin typeface="Times New Roman" panose="02020603050405020304" pitchFamily="18" charset="0"/>
              <a:cs typeface="Times New Roman" panose="02020603050405020304" pitchFamily="18" charset="0"/>
            </a:endParaRPr>
          </a:p>
        </p:txBody>
      </p:sp>
      <p:sp>
        <p:nvSpPr>
          <p:cNvPr id="3" name="Text 1"/>
          <p:cNvSpPr/>
          <p:nvPr/>
        </p:nvSpPr>
        <p:spPr>
          <a:xfrm>
            <a:off x="758309" y="3105626"/>
            <a:ext cx="13113782" cy="693420"/>
          </a:xfrm>
          <a:prstGeom prst="rect">
            <a:avLst/>
          </a:prstGeom>
          <a:noFill/>
          <a:ln/>
        </p:spPr>
        <p:txBody>
          <a:bodyPr wrap="squar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Our model was trained and validated using a comprehensive dataset of 10,000 URLs, sourced from a combination of public repositories (e.g., Kaggle) and custom-collected phishing domain lists.</a:t>
            </a:r>
            <a:endParaRPr lang="en-US" dirty="0">
              <a:latin typeface="Times New Roman" panose="02020603050405020304" pitchFamily="18" charset="0"/>
              <a:cs typeface="Times New Roman" panose="02020603050405020304" pitchFamily="18" charset="0"/>
            </a:endParaRPr>
          </a:p>
        </p:txBody>
      </p:sp>
      <p:sp>
        <p:nvSpPr>
          <p:cNvPr id="4" name="Shape 2"/>
          <p:cNvSpPr/>
          <p:nvPr/>
        </p:nvSpPr>
        <p:spPr>
          <a:xfrm>
            <a:off x="758309" y="4042767"/>
            <a:ext cx="13113782" cy="2227183"/>
          </a:xfrm>
          <a:prstGeom prst="roundRect">
            <a:avLst>
              <a:gd name="adj" fmla="val 4086"/>
            </a:avLst>
          </a:prstGeom>
          <a:noFill/>
          <a:ln w="7620">
            <a:solidFill>
              <a:srgbClr val="000000">
                <a:alpha val="8000"/>
              </a:srgbClr>
            </a:solidFill>
            <a:prstDash val="solid"/>
          </a:ln>
        </p:spPr>
      </p:sp>
      <p:sp>
        <p:nvSpPr>
          <p:cNvPr id="5" name="Shape 3"/>
          <p:cNvSpPr/>
          <p:nvPr/>
        </p:nvSpPr>
        <p:spPr>
          <a:xfrm>
            <a:off x="765929" y="4050387"/>
            <a:ext cx="13098542" cy="621744"/>
          </a:xfrm>
          <a:prstGeom prst="rect">
            <a:avLst/>
          </a:prstGeom>
          <a:solidFill>
            <a:srgbClr val="FFFFFF">
              <a:alpha val="4000"/>
            </a:srgbClr>
          </a:solidFill>
          <a:ln/>
        </p:spPr>
      </p:sp>
      <p:sp>
        <p:nvSpPr>
          <p:cNvPr id="6" name="Text 4"/>
          <p:cNvSpPr/>
          <p:nvPr/>
        </p:nvSpPr>
        <p:spPr>
          <a:xfrm>
            <a:off x="982623" y="4187904"/>
            <a:ext cx="3492579" cy="346710"/>
          </a:xfrm>
          <a:prstGeom prst="rect">
            <a:avLst/>
          </a:prstGeom>
          <a:noFill/>
          <a:ln/>
        </p:spPr>
        <p:txBody>
          <a:bodyPr wrap="non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Total Samples</a:t>
            </a:r>
            <a:endParaRPr lang="en-US" dirty="0">
              <a:latin typeface="Times New Roman" panose="02020603050405020304" pitchFamily="18" charset="0"/>
              <a:cs typeface="Times New Roman" panose="02020603050405020304" pitchFamily="18" charset="0"/>
            </a:endParaRPr>
          </a:p>
        </p:txBody>
      </p:sp>
      <p:sp>
        <p:nvSpPr>
          <p:cNvPr id="7" name="Text 5"/>
          <p:cNvSpPr/>
          <p:nvPr/>
        </p:nvSpPr>
        <p:spPr>
          <a:xfrm>
            <a:off x="4915972" y="4187904"/>
            <a:ext cx="8731925" cy="346710"/>
          </a:xfrm>
          <a:prstGeom prst="rect">
            <a:avLst/>
          </a:prstGeom>
          <a:noFill/>
          <a:ln/>
        </p:spPr>
        <p:txBody>
          <a:bodyPr wrap="non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10,000 URLs (5,000 phishing, 5,000 legitimate)</a:t>
            </a:r>
            <a:endParaRPr lang="en-US" dirty="0">
              <a:latin typeface="Times New Roman" panose="02020603050405020304" pitchFamily="18" charset="0"/>
              <a:cs typeface="Times New Roman" panose="02020603050405020304" pitchFamily="18" charset="0"/>
            </a:endParaRPr>
          </a:p>
        </p:txBody>
      </p:sp>
      <p:sp>
        <p:nvSpPr>
          <p:cNvPr id="8" name="Shape 6"/>
          <p:cNvSpPr/>
          <p:nvPr/>
        </p:nvSpPr>
        <p:spPr>
          <a:xfrm>
            <a:off x="765929" y="4672132"/>
            <a:ext cx="13098542" cy="968454"/>
          </a:xfrm>
          <a:prstGeom prst="rect">
            <a:avLst/>
          </a:prstGeom>
          <a:solidFill>
            <a:srgbClr val="000000">
              <a:alpha val="4000"/>
            </a:srgbClr>
          </a:solidFill>
          <a:ln/>
        </p:spPr>
      </p:sp>
      <p:sp>
        <p:nvSpPr>
          <p:cNvPr id="9" name="Text 7"/>
          <p:cNvSpPr/>
          <p:nvPr/>
        </p:nvSpPr>
        <p:spPr>
          <a:xfrm>
            <a:off x="982623" y="4809649"/>
            <a:ext cx="3492579" cy="346710"/>
          </a:xfrm>
          <a:prstGeom prst="rect">
            <a:avLst/>
          </a:prstGeom>
          <a:noFill/>
          <a:ln/>
        </p:spPr>
        <p:txBody>
          <a:bodyPr wrap="non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Key Features</a:t>
            </a:r>
            <a:endParaRPr lang="en-US" dirty="0">
              <a:latin typeface="Times New Roman" panose="02020603050405020304" pitchFamily="18" charset="0"/>
              <a:cs typeface="Times New Roman" panose="02020603050405020304" pitchFamily="18" charset="0"/>
            </a:endParaRPr>
          </a:p>
        </p:txBody>
      </p:sp>
      <p:sp>
        <p:nvSpPr>
          <p:cNvPr id="10" name="Text 8"/>
          <p:cNvSpPr/>
          <p:nvPr/>
        </p:nvSpPr>
        <p:spPr>
          <a:xfrm>
            <a:off x="4915972" y="4809649"/>
            <a:ext cx="8731925" cy="693420"/>
          </a:xfrm>
          <a:prstGeom prst="rect">
            <a:avLst/>
          </a:prstGeom>
          <a:noFill/>
          <a:ln/>
        </p:spPr>
        <p:txBody>
          <a:bodyPr wrap="squar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URL length, presence of "@" symbol, subdomain count, numerical characters, specific keywords</a:t>
            </a:r>
            <a:endParaRPr lang="en-US" dirty="0">
              <a:latin typeface="Times New Roman" panose="02020603050405020304" pitchFamily="18" charset="0"/>
              <a:cs typeface="Times New Roman" panose="02020603050405020304" pitchFamily="18" charset="0"/>
            </a:endParaRPr>
          </a:p>
        </p:txBody>
      </p:sp>
      <p:sp>
        <p:nvSpPr>
          <p:cNvPr id="11" name="Shape 9"/>
          <p:cNvSpPr/>
          <p:nvPr/>
        </p:nvSpPr>
        <p:spPr>
          <a:xfrm>
            <a:off x="765929" y="5640586"/>
            <a:ext cx="13098542" cy="621744"/>
          </a:xfrm>
          <a:prstGeom prst="rect">
            <a:avLst/>
          </a:prstGeom>
          <a:solidFill>
            <a:srgbClr val="FFFFFF">
              <a:alpha val="4000"/>
            </a:srgbClr>
          </a:solidFill>
          <a:ln/>
        </p:spPr>
      </p:sp>
      <p:sp>
        <p:nvSpPr>
          <p:cNvPr id="12" name="Text 10"/>
          <p:cNvSpPr/>
          <p:nvPr/>
        </p:nvSpPr>
        <p:spPr>
          <a:xfrm>
            <a:off x="982623" y="5778103"/>
            <a:ext cx="3492579" cy="346710"/>
          </a:xfrm>
          <a:prstGeom prst="rect">
            <a:avLst/>
          </a:prstGeom>
          <a:noFill/>
          <a:ln/>
        </p:spPr>
        <p:txBody>
          <a:bodyPr wrap="non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Target Column</a:t>
            </a:r>
            <a:endParaRPr lang="en-US" dirty="0">
              <a:latin typeface="Times New Roman" panose="02020603050405020304" pitchFamily="18" charset="0"/>
              <a:cs typeface="Times New Roman" panose="02020603050405020304" pitchFamily="18" charset="0"/>
            </a:endParaRPr>
          </a:p>
        </p:txBody>
      </p:sp>
      <p:sp>
        <p:nvSpPr>
          <p:cNvPr id="13" name="Text 11"/>
          <p:cNvSpPr/>
          <p:nvPr/>
        </p:nvSpPr>
        <p:spPr>
          <a:xfrm>
            <a:off x="4915972" y="5778103"/>
            <a:ext cx="8731925" cy="346710"/>
          </a:xfrm>
          <a:prstGeom prst="rect">
            <a:avLst/>
          </a:prstGeom>
          <a:noFill/>
          <a:ln/>
        </p:spPr>
        <p:txBody>
          <a:bodyPr wrap="none" lIns="0" tIns="0" rIns="0" bIns="0" rtlCol="0" anchor="t"/>
          <a:lstStyle/>
          <a:p>
            <a:pPr marL="0" indent="0" algn="l">
              <a:lnSpc>
                <a:spcPts val="2700"/>
              </a:lnSpc>
              <a:buNone/>
            </a:pPr>
            <a:r>
              <a:rPr lang="en-US" dirty="0">
                <a:solidFill>
                  <a:srgbClr val="3B3535"/>
                </a:solidFill>
                <a:latin typeface="Times New Roman" panose="02020603050405020304" pitchFamily="18" charset="0"/>
                <a:ea typeface="Sora Light" pitchFamily="34" charset="-122"/>
                <a:cs typeface="Times New Roman" panose="02020603050405020304" pitchFamily="18" charset="0"/>
              </a:rPr>
              <a:t>"label": 1 (phishing) or 0 (legitimate)</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36389" y="500063"/>
            <a:ext cx="5316855" cy="598051"/>
          </a:xfrm>
          <a:prstGeom prst="rect">
            <a:avLst/>
          </a:prstGeom>
          <a:noFill/>
          <a:ln/>
        </p:spPr>
        <p:txBody>
          <a:bodyPr wrap="none" lIns="0" tIns="0" rIns="0" bIns="0" rtlCol="0" anchor="t"/>
          <a:lstStyle/>
          <a:p>
            <a:pPr marL="0" indent="0" algn="l">
              <a:lnSpc>
                <a:spcPts val="4700"/>
              </a:lnSpc>
              <a:buNone/>
            </a:pPr>
            <a:r>
              <a:rPr lang="en-US" sz="4000" dirty="0">
                <a:solidFill>
                  <a:srgbClr val="1F1E1E"/>
                </a:solidFill>
                <a:latin typeface="Times New Roman" panose="02020603050405020304" pitchFamily="18" charset="0"/>
                <a:ea typeface="Sora Semi Bold" pitchFamily="34" charset="-122"/>
                <a:cs typeface="Times New Roman" panose="02020603050405020304" pitchFamily="18" charset="0"/>
              </a:rPr>
              <a:t>Algorithms Employed</a:t>
            </a:r>
            <a:endParaRPr lang="en-US" sz="4000" dirty="0">
              <a:latin typeface="Times New Roman" panose="02020603050405020304" pitchFamily="18" charset="0"/>
              <a:cs typeface="Times New Roman" panose="02020603050405020304" pitchFamily="18" charset="0"/>
            </a:endParaRPr>
          </a:p>
        </p:txBody>
      </p:sp>
      <p:sp>
        <p:nvSpPr>
          <p:cNvPr id="3" name="Text 1"/>
          <p:cNvSpPr/>
          <p:nvPr/>
        </p:nvSpPr>
        <p:spPr>
          <a:xfrm>
            <a:off x="636389" y="1552694"/>
            <a:ext cx="2871311" cy="358973"/>
          </a:xfrm>
          <a:prstGeom prst="rect">
            <a:avLst/>
          </a:prstGeom>
          <a:noFill/>
          <a:ln/>
        </p:spPr>
        <p:txBody>
          <a:bodyPr wrap="none" lIns="0" tIns="0" rIns="0" bIns="0" rtlCol="0" anchor="t"/>
          <a:lstStyle/>
          <a:p>
            <a:pPr marL="0" indent="0" algn="l">
              <a:lnSpc>
                <a:spcPts val="2800"/>
              </a:lnSpc>
              <a:buNone/>
            </a:pPr>
            <a:r>
              <a:rPr lang="en-US" sz="2400" dirty="0">
                <a:solidFill>
                  <a:srgbClr val="1F1E1E"/>
                </a:solidFill>
                <a:latin typeface="Times New Roman" panose="02020603050405020304" pitchFamily="18" charset="0"/>
                <a:ea typeface="Sora Semi Bold" pitchFamily="34" charset="-122"/>
                <a:cs typeface="Times New Roman" panose="02020603050405020304" pitchFamily="18" charset="0"/>
              </a:rPr>
              <a:t>Decision Tree</a:t>
            </a:r>
            <a:endParaRPr lang="en-US" sz="2400" dirty="0">
              <a:latin typeface="Times New Roman" panose="02020603050405020304" pitchFamily="18" charset="0"/>
              <a:cs typeface="Times New Roman" panose="02020603050405020304" pitchFamily="18" charset="0"/>
            </a:endParaRPr>
          </a:p>
        </p:txBody>
      </p:sp>
      <p:sp>
        <p:nvSpPr>
          <p:cNvPr id="4" name="Text 2"/>
          <p:cNvSpPr/>
          <p:nvPr/>
        </p:nvSpPr>
        <p:spPr>
          <a:xfrm>
            <a:off x="636389" y="2093476"/>
            <a:ext cx="6456998" cy="1163479"/>
          </a:xfrm>
          <a:prstGeom prst="rect">
            <a:avLst/>
          </a:prstGeom>
          <a:noFill/>
          <a:ln/>
        </p:spPr>
        <p:txBody>
          <a:bodyPr wrap="square" lIns="0" tIns="0" rIns="0" bIns="0" rtlCol="0" anchor="t"/>
          <a:lstStyle/>
          <a:p>
            <a:pPr marL="0" indent="0" algn="l">
              <a:lnSpc>
                <a:spcPts val="2250"/>
              </a:lnSpc>
              <a:buNone/>
            </a:pP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This model segments data based on feature conditions, like detecting phishing if a URL length exceeds 60 characters. It's straightforward to interpret and visualize, but can sometimes overfit to training data, reducing generalization.</a:t>
            </a:r>
            <a:endParaRPr lang="en-US" sz="1600" dirty="0">
              <a:latin typeface="Times New Roman" panose="02020603050405020304" pitchFamily="18" charset="0"/>
              <a:cs typeface="Times New Roman" panose="02020603050405020304" pitchFamily="18" charset="0"/>
            </a:endParaRPr>
          </a:p>
        </p:txBody>
      </p:sp>
      <p:pic>
        <p:nvPicPr>
          <p:cNvPr id="5" name="Image 0" descr="preencoded.png"/>
          <p:cNvPicPr>
            <a:picLocks noChangeAspect="1"/>
          </p:cNvPicPr>
          <p:nvPr/>
        </p:nvPicPr>
        <p:blipFill>
          <a:blip r:embed="rId3"/>
          <a:stretch>
            <a:fillRect/>
          </a:stretch>
        </p:blipFill>
        <p:spPr>
          <a:xfrm>
            <a:off x="636389" y="3461504"/>
            <a:ext cx="6456998" cy="4417933"/>
          </a:xfrm>
          <a:prstGeom prst="rect">
            <a:avLst/>
          </a:prstGeom>
        </p:spPr>
      </p:pic>
      <p:sp>
        <p:nvSpPr>
          <p:cNvPr id="6" name="Text 3"/>
          <p:cNvSpPr/>
          <p:nvPr/>
        </p:nvSpPr>
        <p:spPr>
          <a:xfrm>
            <a:off x="7544633" y="1552694"/>
            <a:ext cx="2871311" cy="358973"/>
          </a:xfrm>
          <a:prstGeom prst="rect">
            <a:avLst/>
          </a:prstGeom>
          <a:noFill/>
          <a:ln/>
        </p:spPr>
        <p:txBody>
          <a:bodyPr wrap="none" lIns="0" tIns="0" rIns="0" bIns="0" rtlCol="0" anchor="t"/>
          <a:lstStyle/>
          <a:p>
            <a:pPr marL="0" indent="0" algn="l">
              <a:lnSpc>
                <a:spcPts val="2800"/>
              </a:lnSpc>
              <a:buNone/>
            </a:pPr>
            <a:r>
              <a:rPr lang="en-US" sz="2400" dirty="0">
                <a:solidFill>
                  <a:srgbClr val="1F1E1E"/>
                </a:solidFill>
                <a:latin typeface="Times New Roman" panose="02020603050405020304" pitchFamily="18" charset="0"/>
                <a:ea typeface="Sora Semi Bold" pitchFamily="34" charset="-122"/>
                <a:cs typeface="Times New Roman" panose="02020603050405020304" pitchFamily="18" charset="0"/>
              </a:rPr>
              <a:t>Random Forest</a:t>
            </a:r>
            <a:endParaRPr lang="en-US" sz="2400" dirty="0">
              <a:latin typeface="Times New Roman" panose="02020603050405020304" pitchFamily="18" charset="0"/>
              <a:cs typeface="Times New Roman" panose="02020603050405020304" pitchFamily="18" charset="0"/>
            </a:endParaRPr>
          </a:p>
        </p:txBody>
      </p:sp>
      <p:sp>
        <p:nvSpPr>
          <p:cNvPr id="7" name="Text 4"/>
          <p:cNvSpPr/>
          <p:nvPr/>
        </p:nvSpPr>
        <p:spPr>
          <a:xfrm>
            <a:off x="7544633" y="2093476"/>
            <a:ext cx="6456998" cy="1163479"/>
          </a:xfrm>
          <a:prstGeom prst="rect">
            <a:avLst/>
          </a:prstGeom>
          <a:noFill/>
          <a:ln/>
        </p:spPr>
        <p:txBody>
          <a:bodyPr wrap="square" lIns="0" tIns="0" rIns="0" bIns="0" rtlCol="0" anchor="t"/>
          <a:lstStyle/>
          <a:p>
            <a:pPr marL="0" indent="0" algn="l">
              <a:lnSpc>
                <a:spcPts val="2250"/>
              </a:lnSpc>
              <a:buNone/>
            </a:pP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An ensemble of multiple decision trees, each trained on a unique subset of the data. Predictions are determined by majority vote from all trees. This approach typically offers higher accuracy and is more robust against overfitting than a single decision tree.</a:t>
            </a:r>
            <a:endParaRPr lang="en-US" sz="1600" dirty="0">
              <a:latin typeface="Times New Roman" panose="02020603050405020304" pitchFamily="18" charset="0"/>
              <a:cs typeface="Times New Roman" panose="02020603050405020304" pitchFamily="18" charset="0"/>
            </a:endParaRPr>
          </a:p>
        </p:txBody>
      </p:sp>
      <p:pic>
        <p:nvPicPr>
          <p:cNvPr id="8" name="Image 1" descr="preencoded.png"/>
          <p:cNvPicPr>
            <a:picLocks noChangeAspect="1"/>
          </p:cNvPicPr>
          <p:nvPr/>
        </p:nvPicPr>
        <p:blipFill>
          <a:blip r:embed="rId4"/>
          <a:stretch>
            <a:fillRect/>
          </a:stretch>
        </p:blipFill>
        <p:spPr>
          <a:xfrm>
            <a:off x="7544633" y="3461504"/>
            <a:ext cx="6456998" cy="441793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14005" y="632579"/>
            <a:ext cx="7182207" cy="577096"/>
          </a:xfrm>
          <a:prstGeom prst="rect">
            <a:avLst/>
          </a:prstGeom>
          <a:noFill/>
          <a:ln/>
        </p:spPr>
        <p:txBody>
          <a:bodyPr wrap="none" lIns="0" tIns="0" rIns="0" bIns="0" rtlCol="0" anchor="t"/>
          <a:lstStyle/>
          <a:p>
            <a:pPr marL="0" indent="0" algn="l">
              <a:lnSpc>
                <a:spcPts val="4500"/>
              </a:lnSpc>
              <a:buNone/>
            </a:pPr>
            <a:r>
              <a:rPr lang="en-US" sz="3600" dirty="0">
                <a:solidFill>
                  <a:srgbClr val="1F1E1E"/>
                </a:solidFill>
                <a:latin typeface="Times New Roman" panose="02020603050405020304" pitchFamily="18" charset="0"/>
                <a:ea typeface="Sora Semi Bold" pitchFamily="34" charset="-122"/>
                <a:cs typeface="Times New Roman" panose="02020603050405020304" pitchFamily="18" charset="0"/>
              </a:rPr>
              <a:t>Rigorous Preprocessing Steps</a:t>
            </a:r>
            <a:endParaRPr lang="en-US" sz="3600" dirty="0">
              <a:latin typeface="Times New Roman" panose="02020603050405020304" pitchFamily="18" charset="0"/>
              <a:cs typeface="Times New Roman" panose="02020603050405020304" pitchFamily="18" charset="0"/>
            </a:endParaRPr>
          </a:p>
        </p:txBody>
      </p:sp>
      <p:sp>
        <p:nvSpPr>
          <p:cNvPr id="4" name="Text 1"/>
          <p:cNvSpPr/>
          <p:nvPr/>
        </p:nvSpPr>
        <p:spPr>
          <a:xfrm>
            <a:off x="614005" y="1472803"/>
            <a:ext cx="7915989" cy="561499"/>
          </a:xfrm>
          <a:prstGeom prst="rect">
            <a:avLst/>
          </a:prstGeom>
          <a:noFill/>
          <a:ln/>
        </p:spPr>
        <p:txBody>
          <a:bodyPr wrap="square" lIns="0" tIns="0" rIns="0" bIns="0" rtlCol="0" anchor="t"/>
          <a:lstStyle/>
          <a:p>
            <a:pPr marL="0" indent="0" algn="l">
              <a:lnSpc>
                <a:spcPts val="2200"/>
              </a:lnSpc>
              <a:buNone/>
            </a:pPr>
            <a:r>
              <a:rPr lang="en-US" sz="1400" dirty="0">
                <a:solidFill>
                  <a:srgbClr val="3B3535"/>
                </a:solidFill>
                <a:latin typeface="Times New Roman" panose="02020603050405020304" pitchFamily="18" charset="0"/>
                <a:ea typeface="Sora Light" pitchFamily="34" charset="-122"/>
                <a:cs typeface="Times New Roman" panose="02020603050405020304" pitchFamily="18" charset="0"/>
              </a:rPr>
              <a:t>Before feeding data into our models, several critical preprocessing steps were performed to ensure data quality and model readiness.</a:t>
            </a:r>
            <a:endParaRPr lang="en-US" sz="1400" dirty="0">
              <a:latin typeface="Times New Roman" panose="02020603050405020304" pitchFamily="18" charset="0"/>
              <a:cs typeface="Times New Roman" panose="02020603050405020304" pitchFamily="18" charset="0"/>
            </a:endParaRPr>
          </a:p>
        </p:txBody>
      </p:sp>
      <p:sp>
        <p:nvSpPr>
          <p:cNvPr id="5" name="Shape 2"/>
          <p:cNvSpPr/>
          <p:nvPr/>
        </p:nvSpPr>
        <p:spPr>
          <a:xfrm>
            <a:off x="614005" y="2231588"/>
            <a:ext cx="175379" cy="1052751"/>
          </a:xfrm>
          <a:prstGeom prst="roundRect">
            <a:avLst>
              <a:gd name="adj" fmla="val 42020"/>
            </a:avLst>
          </a:prstGeom>
          <a:solidFill>
            <a:srgbClr val="F9D2D6"/>
          </a:solidFill>
          <a:ln w="7620">
            <a:solidFill>
              <a:srgbClr val="DFB8BC"/>
            </a:solidFill>
            <a:prstDash val="solid"/>
          </a:ln>
        </p:spPr>
      </p:sp>
      <p:sp>
        <p:nvSpPr>
          <p:cNvPr id="6" name="Text 3"/>
          <p:cNvSpPr/>
          <p:nvPr/>
        </p:nvSpPr>
        <p:spPr>
          <a:xfrm>
            <a:off x="964763" y="2406968"/>
            <a:ext cx="2308622" cy="288488"/>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Times New Roman" panose="02020603050405020304" pitchFamily="18" charset="0"/>
                <a:ea typeface="Sora Semi Bold" pitchFamily="34" charset="-122"/>
                <a:cs typeface="Times New Roman" panose="02020603050405020304" pitchFamily="18" charset="0"/>
              </a:rPr>
              <a:t>Data Cleaning</a:t>
            </a:r>
            <a:endParaRPr lang="en-US" sz="1800" dirty="0">
              <a:latin typeface="Times New Roman" panose="02020603050405020304" pitchFamily="18" charset="0"/>
              <a:cs typeface="Times New Roman" panose="02020603050405020304" pitchFamily="18" charset="0"/>
            </a:endParaRPr>
          </a:p>
        </p:txBody>
      </p:sp>
      <p:sp>
        <p:nvSpPr>
          <p:cNvPr id="7" name="Text 4"/>
          <p:cNvSpPr/>
          <p:nvPr/>
        </p:nvSpPr>
        <p:spPr>
          <a:xfrm>
            <a:off x="964763" y="2800707"/>
            <a:ext cx="7565231" cy="280749"/>
          </a:xfrm>
          <a:prstGeom prst="rect">
            <a:avLst/>
          </a:prstGeom>
          <a:noFill/>
          <a:ln/>
        </p:spPr>
        <p:txBody>
          <a:bodyPr wrap="none" lIns="0" tIns="0" rIns="0" bIns="0" rtlCol="0" anchor="t"/>
          <a:lstStyle/>
          <a:p>
            <a:pPr marL="0" indent="0" algn="l">
              <a:lnSpc>
                <a:spcPts val="2200"/>
              </a:lnSpc>
              <a:buNone/>
            </a:pPr>
            <a:r>
              <a:rPr lang="en-US" sz="1400" dirty="0">
                <a:solidFill>
                  <a:srgbClr val="3B3535"/>
                </a:solidFill>
                <a:latin typeface="Times New Roman" panose="02020603050405020304" pitchFamily="18" charset="0"/>
                <a:ea typeface="Sora Light" pitchFamily="34" charset="-122"/>
                <a:cs typeface="Times New Roman" panose="02020603050405020304" pitchFamily="18" charset="0"/>
              </a:rPr>
              <a:t>Removing null values and correcting any invalid or inconsistent data entries.</a:t>
            </a:r>
            <a:endParaRPr lang="en-US" sz="1400" dirty="0">
              <a:latin typeface="Times New Roman" panose="02020603050405020304" pitchFamily="18" charset="0"/>
              <a:cs typeface="Times New Roman" panose="02020603050405020304" pitchFamily="18" charset="0"/>
            </a:endParaRPr>
          </a:p>
        </p:txBody>
      </p:sp>
      <p:sp>
        <p:nvSpPr>
          <p:cNvPr id="8" name="Shape 5"/>
          <p:cNvSpPr/>
          <p:nvPr/>
        </p:nvSpPr>
        <p:spPr>
          <a:xfrm>
            <a:off x="877133" y="3415903"/>
            <a:ext cx="175379" cy="1305997"/>
          </a:xfrm>
          <a:prstGeom prst="roundRect">
            <a:avLst>
              <a:gd name="adj" fmla="val 42020"/>
            </a:avLst>
          </a:prstGeom>
          <a:solidFill>
            <a:srgbClr val="F9D2D6"/>
          </a:solidFill>
          <a:ln w="7620">
            <a:solidFill>
              <a:srgbClr val="DFB8BC"/>
            </a:solidFill>
            <a:prstDash val="solid"/>
          </a:ln>
        </p:spPr>
      </p:sp>
      <p:sp>
        <p:nvSpPr>
          <p:cNvPr id="9" name="Text 6"/>
          <p:cNvSpPr/>
          <p:nvPr/>
        </p:nvSpPr>
        <p:spPr>
          <a:xfrm>
            <a:off x="1227892" y="3591282"/>
            <a:ext cx="2373987" cy="288488"/>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Times New Roman" panose="02020603050405020304" pitchFamily="18" charset="0"/>
                <a:ea typeface="Sora Semi Bold" pitchFamily="34" charset="-122"/>
                <a:cs typeface="Times New Roman" panose="02020603050405020304" pitchFamily="18" charset="0"/>
              </a:rPr>
              <a:t>Feature Engineering</a:t>
            </a:r>
            <a:endParaRPr lang="en-US" sz="1800" dirty="0">
              <a:latin typeface="Times New Roman" panose="02020603050405020304" pitchFamily="18" charset="0"/>
              <a:cs typeface="Times New Roman" panose="02020603050405020304" pitchFamily="18" charset="0"/>
            </a:endParaRPr>
          </a:p>
        </p:txBody>
      </p:sp>
      <p:sp>
        <p:nvSpPr>
          <p:cNvPr id="10" name="Text 7"/>
          <p:cNvSpPr/>
          <p:nvPr/>
        </p:nvSpPr>
        <p:spPr>
          <a:xfrm>
            <a:off x="1227892" y="3985022"/>
            <a:ext cx="7302103" cy="561499"/>
          </a:xfrm>
          <a:prstGeom prst="rect">
            <a:avLst/>
          </a:prstGeom>
          <a:noFill/>
          <a:ln/>
        </p:spPr>
        <p:txBody>
          <a:bodyPr wrap="square" lIns="0" tIns="0" rIns="0" bIns="0" rtlCol="0" anchor="t"/>
          <a:lstStyle/>
          <a:p>
            <a:pPr marL="0" indent="0" algn="l">
              <a:lnSpc>
                <a:spcPts val="2200"/>
              </a:lnSpc>
              <a:buNone/>
            </a:pPr>
            <a:r>
              <a:rPr lang="en-US" sz="1400" dirty="0">
                <a:solidFill>
                  <a:srgbClr val="3B3535"/>
                </a:solidFill>
                <a:latin typeface="Times New Roman" panose="02020603050405020304" pitchFamily="18" charset="0"/>
                <a:ea typeface="Sora Light" pitchFamily="34" charset="-122"/>
                <a:cs typeface="Times New Roman" panose="02020603050405020304" pitchFamily="18" charset="0"/>
              </a:rPr>
              <a:t>Transforming raw domain names into quantifiable features, such as the count of special characters, digits, or suspicious patterns.</a:t>
            </a:r>
            <a:endParaRPr lang="en-US" sz="1400" dirty="0">
              <a:latin typeface="Times New Roman" panose="02020603050405020304" pitchFamily="18" charset="0"/>
              <a:cs typeface="Times New Roman" panose="02020603050405020304" pitchFamily="18" charset="0"/>
            </a:endParaRPr>
          </a:p>
        </p:txBody>
      </p:sp>
      <p:sp>
        <p:nvSpPr>
          <p:cNvPr id="11" name="Shape 8"/>
          <p:cNvSpPr/>
          <p:nvPr/>
        </p:nvSpPr>
        <p:spPr>
          <a:xfrm>
            <a:off x="1140381" y="4853464"/>
            <a:ext cx="175379" cy="1305997"/>
          </a:xfrm>
          <a:prstGeom prst="roundRect">
            <a:avLst>
              <a:gd name="adj" fmla="val 42020"/>
            </a:avLst>
          </a:prstGeom>
          <a:solidFill>
            <a:srgbClr val="F9D2D6"/>
          </a:solidFill>
          <a:ln w="7620">
            <a:solidFill>
              <a:srgbClr val="DFB8BC"/>
            </a:solidFill>
            <a:prstDash val="solid"/>
          </a:ln>
        </p:spPr>
      </p:sp>
      <p:sp>
        <p:nvSpPr>
          <p:cNvPr id="12" name="Text 9"/>
          <p:cNvSpPr/>
          <p:nvPr/>
        </p:nvSpPr>
        <p:spPr>
          <a:xfrm>
            <a:off x="1491139" y="5028843"/>
            <a:ext cx="2308622" cy="288488"/>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Times New Roman" panose="02020603050405020304" pitchFamily="18" charset="0"/>
                <a:ea typeface="Sora Semi Bold" pitchFamily="34" charset="-122"/>
                <a:cs typeface="Times New Roman" panose="02020603050405020304" pitchFamily="18" charset="0"/>
              </a:rPr>
              <a:t>Data Splitting</a:t>
            </a:r>
            <a:endParaRPr lang="en-US" sz="1800" dirty="0">
              <a:latin typeface="Times New Roman" panose="02020603050405020304" pitchFamily="18" charset="0"/>
              <a:cs typeface="Times New Roman" panose="02020603050405020304" pitchFamily="18" charset="0"/>
            </a:endParaRPr>
          </a:p>
        </p:txBody>
      </p:sp>
      <p:sp>
        <p:nvSpPr>
          <p:cNvPr id="13" name="Text 10"/>
          <p:cNvSpPr/>
          <p:nvPr/>
        </p:nvSpPr>
        <p:spPr>
          <a:xfrm>
            <a:off x="1491139" y="5422583"/>
            <a:ext cx="7038856" cy="561499"/>
          </a:xfrm>
          <a:prstGeom prst="rect">
            <a:avLst/>
          </a:prstGeom>
          <a:noFill/>
          <a:ln/>
        </p:spPr>
        <p:txBody>
          <a:bodyPr wrap="square" lIns="0" tIns="0" rIns="0" bIns="0" rtlCol="0" anchor="t"/>
          <a:lstStyle/>
          <a:p>
            <a:pPr marL="0" indent="0" algn="l">
              <a:lnSpc>
                <a:spcPts val="2200"/>
              </a:lnSpc>
              <a:buNone/>
            </a:pPr>
            <a:r>
              <a:rPr lang="en-US" sz="1400" dirty="0">
                <a:solidFill>
                  <a:srgbClr val="3B3535"/>
                </a:solidFill>
                <a:latin typeface="Times New Roman" panose="02020603050405020304" pitchFamily="18" charset="0"/>
                <a:ea typeface="Sora Light" pitchFamily="34" charset="-122"/>
                <a:cs typeface="Times New Roman" panose="02020603050405020304" pitchFamily="18" charset="0"/>
              </a:rPr>
              <a:t>Dividing the dataset into training and testing sets to objectively evaluate model performance on unseen data.</a:t>
            </a:r>
            <a:endParaRPr lang="en-US" sz="1400" dirty="0">
              <a:latin typeface="Times New Roman" panose="02020603050405020304" pitchFamily="18" charset="0"/>
              <a:cs typeface="Times New Roman" panose="02020603050405020304" pitchFamily="18" charset="0"/>
            </a:endParaRPr>
          </a:p>
        </p:txBody>
      </p:sp>
      <p:sp>
        <p:nvSpPr>
          <p:cNvPr id="14" name="Shape 11"/>
          <p:cNvSpPr/>
          <p:nvPr/>
        </p:nvSpPr>
        <p:spPr>
          <a:xfrm>
            <a:off x="1403509" y="6291024"/>
            <a:ext cx="175379" cy="1305997"/>
          </a:xfrm>
          <a:prstGeom prst="roundRect">
            <a:avLst>
              <a:gd name="adj" fmla="val 42020"/>
            </a:avLst>
          </a:prstGeom>
          <a:solidFill>
            <a:srgbClr val="F9D2D6"/>
          </a:solidFill>
          <a:ln w="7620">
            <a:solidFill>
              <a:srgbClr val="DFB8BC"/>
            </a:solidFill>
            <a:prstDash val="solid"/>
          </a:ln>
        </p:spPr>
      </p:sp>
      <p:sp>
        <p:nvSpPr>
          <p:cNvPr id="15" name="Text 12"/>
          <p:cNvSpPr/>
          <p:nvPr/>
        </p:nvSpPr>
        <p:spPr>
          <a:xfrm>
            <a:off x="1754267" y="6466403"/>
            <a:ext cx="2308622" cy="288488"/>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Times New Roman" panose="02020603050405020304" pitchFamily="18" charset="0"/>
                <a:ea typeface="Sora Semi Bold" pitchFamily="34" charset="-122"/>
                <a:cs typeface="Times New Roman" panose="02020603050405020304" pitchFamily="18" charset="0"/>
              </a:rPr>
              <a:t>Optional Scaling</a:t>
            </a:r>
            <a:endParaRPr lang="en-US" sz="1800" dirty="0">
              <a:latin typeface="Times New Roman" panose="02020603050405020304" pitchFamily="18" charset="0"/>
              <a:cs typeface="Times New Roman" panose="02020603050405020304" pitchFamily="18" charset="0"/>
            </a:endParaRPr>
          </a:p>
        </p:txBody>
      </p:sp>
      <p:sp>
        <p:nvSpPr>
          <p:cNvPr id="16" name="Text 13"/>
          <p:cNvSpPr/>
          <p:nvPr/>
        </p:nvSpPr>
        <p:spPr>
          <a:xfrm>
            <a:off x="1754267" y="6860143"/>
            <a:ext cx="6775728" cy="561499"/>
          </a:xfrm>
          <a:prstGeom prst="rect">
            <a:avLst/>
          </a:prstGeom>
          <a:noFill/>
          <a:ln/>
        </p:spPr>
        <p:txBody>
          <a:bodyPr wrap="square" lIns="0" tIns="0" rIns="0" bIns="0" rtlCol="0" anchor="t"/>
          <a:lstStyle/>
          <a:p>
            <a:pPr marL="0" indent="0" algn="l">
              <a:lnSpc>
                <a:spcPts val="2200"/>
              </a:lnSpc>
              <a:buNone/>
            </a:pPr>
            <a:r>
              <a:rPr lang="en-US" sz="1400" dirty="0">
                <a:solidFill>
                  <a:srgbClr val="3B3535"/>
                </a:solidFill>
                <a:latin typeface="Times New Roman" panose="02020603050405020304" pitchFamily="18" charset="0"/>
                <a:ea typeface="Sora Light" pitchFamily="34" charset="-122"/>
                <a:cs typeface="Times New Roman" panose="02020603050405020304" pitchFamily="18" charset="0"/>
              </a:rPr>
              <a:t>Applying feature scaling for models sensitive to the magnitude of feature values, though less critical for tree-based algorithms.</a:t>
            </a:r>
            <a:endParaRPr lang="en-US" sz="1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92336" y="465415"/>
            <a:ext cx="6324124" cy="556736"/>
          </a:xfrm>
          <a:prstGeom prst="rect">
            <a:avLst/>
          </a:prstGeom>
          <a:noFill/>
          <a:ln/>
        </p:spPr>
        <p:txBody>
          <a:bodyPr wrap="none" lIns="0" tIns="0" rIns="0" bIns="0" rtlCol="0" anchor="t"/>
          <a:lstStyle/>
          <a:p>
            <a:pPr marL="0" indent="0" algn="l">
              <a:lnSpc>
                <a:spcPts val="4350"/>
              </a:lnSpc>
              <a:buNone/>
            </a:pPr>
            <a:r>
              <a:rPr lang="en-US" sz="3600" dirty="0">
                <a:solidFill>
                  <a:srgbClr val="1F1E1E"/>
                </a:solidFill>
                <a:latin typeface="Times New Roman" panose="02020603050405020304" pitchFamily="18" charset="0"/>
                <a:ea typeface="Sora Semi Bold" pitchFamily="34" charset="-122"/>
                <a:cs typeface="Times New Roman" panose="02020603050405020304" pitchFamily="18" charset="0"/>
              </a:rPr>
              <a:t>Model Training &amp; Evaluation</a:t>
            </a:r>
            <a:endParaRPr lang="en-US" sz="3600" dirty="0">
              <a:latin typeface="Times New Roman" panose="02020603050405020304" pitchFamily="18" charset="0"/>
              <a:cs typeface="Times New Roman" panose="02020603050405020304" pitchFamily="18" charset="0"/>
            </a:endParaRPr>
          </a:p>
        </p:txBody>
      </p:sp>
      <p:sp>
        <p:nvSpPr>
          <p:cNvPr id="3" name="Text 1"/>
          <p:cNvSpPr/>
          <p:nvPr/>
        </p:nvSpPr>
        <p:spPr>
          <a:xfrm>
            <a:off x="592336" y="1360646"/>
            <a:ext cx="13445728" cy="270867"/>
          </a:xfrm>
          <a:prstGeom prst="rect">
            <a:avLst/>
          </a:prstGeom>
          <a:noFill/>
          <a:ln/>
        </p:spPr>
        <p:txBody>
          <a:bodyPr wrap="none" lIns="0" tIns="0" rIns="0" bIns="0" rtlCol="0" anchor="t"/>
          <a:lstStyle/>
          <a:p>
            <a:pPr marL="0" indent="0" algn="l">
              <a:lnSpc>
                <a:spcPts val="2100"/>
              </a:lnSpc>
              <a:buNone/>
            </a:pPr>
            <a:r>
              <a:rPr lang="en-US" sz="1400" dirty="0">
                <a:solidFill>
                  <a:srgbClr val="3B3535"/>
                </a:solidFill>
                <a:latin typeface="Times New Roman" panose="02020603050405020304" pitchFamily="18" charset="0"/>
                <a:ea typeface="Sora Light" pitchFamily="34" charset="-122"/>
                <a:cs typeface="Times New Roman" panose="02020603050405020304" pitchFamily="18" charset="0"/>
              </a:rPr>
              <a:t>Both Decision Tree Classifier and Random Forest Classifier models were built using scikit-learn. Their performance was rigorously evaluated using key metrics.</a:t>
            </a:r>
            <a:endParaRPr lang="en-US" sz="1400" dirty="0">
              <a:latin typeface="Times New Roman" panose="02020603050405020304" pitchFamily="18" charset="0"/>
              <a:cs typeface="Times New Roman" panose="02020603050405020304" pitchFamily="18" charset="0"/>
            </a:endParaRPr>
          </a:p>
        </p:txBody>
      </p:sp>
      <p:sp>
        <p:nvSpPr>
          <p:cNvPr id="4" name="Text 2"/>
          <p:cNvSpPr/>
          <p:nvPr/>
        </p:nvSpPr>
        <p:spPr>
          <a:xfrm>
            <a:off x="592336" y="1991082"/>
            <a:ext cx="2227183" cy="278368"/>
          </a:xfrm>
          <a:prstGeom prst="rect">
            <a:avLst/>
          </a:prstGeom>
          <a:noFill/>
          <a:ln/>
        </p:spPr>
        <p:txBody>
          <a:bodyPr wrap="none" lIns="0" tIns="0" rIns="0" bIns="0" rtlCol="0" anchor="t"/>
          <a:lstStyle/>
          <a:p>
            <a:pPr marL="0" indent="0" algn="l">
              <a:lnSpc>
                <a:spcPts val="2150"/>
              </a:lnSpc>
              <a:buNone/>
            </a:pPr>
            <a:r>
              <a:rPr lang="en-US" dirty="0">
                <a:solidFill>
                  <a:srgbClr val="1F1E1E"/>
                </a:solidFill>
                <a:latin typeface="Times New Roman" panose="02020603050405020304" pitchFamily="18" charset="0"/>
                <a:ea typeface="Sora Semi Bold" pitchFamily="34" charset="-122"/>
                <a:cs typeface="Times New Roman" panose="02020603050405020304" pitchFamily="18" charset="0"/>
              </a:rPr>
              <a:t>Key Metrics</a:t>
            </a:r>
            <a:endParaRPr lang="en-US" dirty="0">
              <a:latin typeface="Times New Roman" panose="02020603050405020304" pitchFamily="18" charset="0"/>
              <a:cs typeface="Times New Roman" panose="02020603050405020304" pitchFamily="18" charset="0"/>
            </a:endParaRPr>
          </a:p>
        </p:txBody>
      </p:sp>
      <p:sp>
        <p:nvSpPr>
          <p:cNvPr id="5" name="Text 3"/>
          <p:cNvSpPr/>
          <p:nvPr/>
        </p:nvSpPr>
        <p:spPr>
          <a:xfrm>
            <a:off x="592336" y="2438638"/>
            <a:ext cx="6516410" cy="270867"/>
          </a:xfrm>
          <a:prstGeom prst="rect">
            <a:avLst/>
          </a:prstGeom>
          <a:noFill/>
          <a:ln/>
        </p:spPr>
        <p:txBody>
          <a:bodyPr wrap="none" lIns="0" tIns="0" rIns="0" bIns="0" rtlCol="0" anchor="t"/>
          <a:lstStyle/>
          <a:p>
            <a:pPr marL="342900" indent="-342900" algn="l">
              <a:lnSpc>
                <a:spcPts val="2100"/>
              </a:lnSpc>
              <a:buSzPct val="100000"/>
              <a:buChar char="•"/>
            </a:pPr>
            <a:r>
              <a:rPr lang="en-US" sz="1600" b="1" dirty="0">
                <a:solidFill>
                  <a:srgbClr val="3B3535"/>
                </a:solidFill>
                <a:latin typeface="Times New Roman" panose="02020603050405020304" pitchFamily="18" charset="0"/>
                <a:ea typeface="Sora Light" pitchFamily="34" charset="-122"/>
                <a:cs typeface="Times New Roman" panose="02020603050405020304" pitchFamily="18" charset="0"/>
              </a:rPr>
              <a:t>Accuracy</a:t>
            </a: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 Overall correct predictions made by the model.</a:t>
            </a:r>
            <a:endParaRPr lang="en-US" sz="1600" dirty="0">
              <a:latin typeface="Times New Roman" panose="02020603050405020304" pitchFamily="18" charset="0"/>
              <a:cs typeface="Times New Roman" panose="02020603050405020304" pitchFamily="18" charset="0"/>
            </a:endParaRPr>
          </a:p>
        </p:txBody>
      </p:sp>
      <p:sp>
        <p:nvSpPr>
          <p:cNvPr id="6" name="Text 4"/>
          <p:cNvSpPr/>
          <p:nvPr/>
        </p:nvSpPr>
        <p:spPr>
          <a:xfrm>
            <a:off x="592336" y="2768679"/>
            <a:ext cx="6516410" cy="541734"/>
          </a:xfrm>
          <a:prstGeom prst="rect">
            <a:avLst/>
          </a:prstGeom>
          <a:noFill/>
          <a:ln/>
        </p:spPr>
        <p:txBody>
          <a:bodyPr wrap="square" lIns="0" tIns="0" rIns="0" bIns="0" rtlCol="0" anchor="t"/>
          <a:lstStyle/>
          <a:p>
            <a:pPr marL="342900" indent="-342900" algn="l">
              <a:lnSpc>
                <a:spcPts val="2100"/>
              </a:lnSpc>
              <a:buSzPct val="100000"/>
              <a:buChar char="•"/>
            </a:pPr>
            <a:r>
              <a:rPr lang="en-US" sz="1600" b="1" dirty="0">
                <a:solidFill>
                  <a:srgbClr val="3B3535"/>
                </a:solidFill>
                <a:latin typeface="Times New Roman" panose="02020603050405020304" pitchFamily="18" charset="0"/>
                <a:ea typeface="Sora Light" pitchFamily="34" charset="-122"/>
                <a:cs typeface="Times New Roman" panose="02020603050405020304" pitchFamily="18" charset="0"/>
              </a:rPr>
              <a:t>Precision</a:t>
            </a: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 The percentage of predicted phishing domains that were actually phishing.</a:t>
            </a:r>
            <a:endParaRPr lang="en-US" sz="1600" dirty="0">
              <a:latin typeface="Times New Roman" panose="02020603050405020304" pitchFamily="18" charset="0"/>
              <a:cs typeface="Times New Roman" panose="02020603050405020304" pitchFamily="18" charset="0"/>
            </a:endParaRPr>
          </a:p>
        </p:txBody>
      </p:sp>
      <p:sp>
        <p:nvSpPr>
          <p:cNvPr id="7" name="Text 5"/>
          <p:cNvSpPr/>
          <p:nvPr/>
        </p:nvSpPr>
        <p:spPr>
          <a:xfrm>
            <a:off x="592336" y="3369588"/>
            <a:ext cx="6516410" cy="541734"/>
          </a:xfrm>
          <a:prstGeom prst="rect">
            <a:avLst/>
          </a:prstGeom>
          <a:noFill/>
          <a:ln/>
        </p:spPr>
        <p:txBody>
          <a:bodyPr wrap="square" lIns="0" tIns="0" rIns="0" bIns="0" rtlCol="0" anchor="t"/>
          <a:lstStyle/>
          <a:p>
            <a:pPr marL="342900" indent="-342900" algn="l">
              <a:lnSpc>
                <a:spcPts val="2100"/>
              </a:lnSpc>
              <a:buSzPct val="100000"/>
              <a:buChar char="•"/>
            </a:pPr>
            <a:r>
              <a:rPr lang="en-US" sz="1600" b="1" dirty="0">
                <a:solidFill>
                  <a:srgbClr val="3B3535"/>
                </a:solidFill>
                <a:latin typeface="Times New Roman" panose="02020603050405020304" pitchFamily="18" charset="0"/>
                <a:ea typeface="Sora Light" pitchFamily="34" charset="-122"/>
                <a:cs typeface="Times New Roman" panose="02020603050405020304" pitchFamily="18" charset="0"/>
              </a:rPr>
              <a:t>Recall</a:t>
            </a: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 The percentage of actual phishing domains that were correctly detected.</a:t>
            </a:r>
            <a:endParaRPr lang="en-US" sz="1600" dirty="0">
              <a:latin typeface="Times New Roman" panose="02020603050405020304" pitchFamily="18" charset="0"/>
              <a:cs typeface="Times New Roman" panose="02020603050405020304" pitchFamily="18" charset="0"/>
            </a:endParaRPr>
          </a:p>
        </p:txBody>
      </p:sp>
      <p:sp>
        <p:nvSpPr>
          <p:cNvPr id="8" name="Text 6"/>
          <p:cNvSpPr/>
          <p:nvPr/>
        </p:nvSpPr>
        <p:spPr>
          <a:xfrm>
            <a:off x="592336" y="3970496"/>
            <a:ext cx="6516410" cy="541734"/>
          </a:xfrm>
          <a:prstGeom prst="rect">
            <a:avLst/>
          </a:prstGeom>
          <a:noFill/>
          <a:ln/>
        </p:spPr>
        <p:txBody>
          <a:bodyPr wrap="square" lIns="0" tIns="0" rIns="0" bIns="0" rtlCol="0" anchor="t"/>
          <a:lstStyle/>
          <a:p>
            <a:pPr marL="342900" indent="-342900" algn="l">
              <a:lnSpc>
                <a:spcPts val="2100"/>
              </a:lnSpc>
              <a:buSzPct val="100000"/>
              <a:buChar char="•"/>
            </a:pPr>
            <a:r>
              <a:rPr lang="en-US" sz="1600" b="1" dirty="0">
                <a:solidFill>
                  <a:srgbClr val="3B3535"/>
                </a:solidFill>
                <a:latin typeface="Times New Roman" panose="02020603050405020304" pitchFamily="18" charset="0"/>
                <a:ea typeface="Sora Light" pitchFamily="34" charset="-122"/>
                <a:cs typeface="Times New Roman" panose="02020603050405020304" pitchFamily="18" charset="0"/>
              </a:rPr>
              <a:t>F1-score</a:t>
            </a: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 A balanced metric combining precision and recall, crucial for imbalanced datasets.</a:t>
            </a:r>
            <a:endParaRPr lang="en-US" sz="1600" dirty="0">
              <a:latin typeface="Times New Roman" panose="02020603050405020304" pitchFamily="18" charset="0"/>
              <a:cs typeface="Times New Roman" panose="02020603050405020304" pitchFamily="18" charset="0"/>
            </a:endParaRPr>
          </a:p>
        </p:txBody>
      </p:sp>
      <p:sp>
        <p:nvSpPr>
          <p:cNvPr id="9" name="Text 7"/>
          <p:cNvSpPr/>
          <p:nvPr/>
        </p:nvSpPr>
        <p:spPr>
          <a:xfrm>
            <a:off x="7529274" y="1991082"/>
            <a:ext cx="2227183" cy="278368"/>
          </a:xfrm>
          <a:prstGeom prst="rect">
            <a:avLst/>
          </a:prstGeom>
          <a:noFill/>
          <a:ln/>
        </p:spPr>
        <p:txBody>
          <a:bodyPr wrap="none" lIns="0" tIns="0" rIns="0" bIns="0" rtlCol="0" anchor="t"/>
          <a:lstStyle/>
          <a:p>
            <a:pPr marL="0" indent="0" algn="l">
              <a:lnSpc>
                <a:spcPts val="2150"/>
              </a:lnSpc>
              <a:buNone/>
            </a:pPr>
            <a:r>
              <a:rPr lang="en-US" dirty="0">
                <a:solidFill>
                  <a:srgbClr val="1F1E1E"/>
                </a:solidFill>
                <a:latin typeface="Times New Roman" panose="02020603050405020304" pitchFamily="18" charset="0"/>
                <a:ea typeface="Sora Semi Bold" pitchFamily="34" charset="-122"/>
                <a:cs typeface="Times New Roman" panose="02020603050405020304" pitchFamily="18" charset="0"/>
              </a:rPr>
              <a:t>Confusion Matrix</a:t>
            </a:r>
            <a:endParaRPr lang="en-US" dirty="0">
              <a:latin typeface="Times New Roman" panose="02020603050405020304" pitchFamily="18" charset="0"/>
              <a:cs typeface="Times New Roman" panose="02020603050405020304" pitchFamily="18" charset="0"/>
            </a:endParaRPr>
          </a:p>
        </p:txBody>
      </p:sp>
      <p:sp>
        <p:nvSpPr>
          <p:cNvPr id="10" name="Text 8"/>
          <p:cNvSpPr/>
          <p:nvPr/>
        </p:nvSpPr>
        <p:spPr>
          <a:xfrm>
            <a:off x="7529274" y="2438638"/>
            <a:ext cx="6516410" cy="541734"/>
          </a:xfrm>
          <a:prstGeom prst="rect">
            <a:avLst/>
          </a:prstGeom>
          <a:noFill/>
          <a:ln/>
        </p:spPr>
        <p:txBody>
          <a:bodyPr wrap="square" lIns="0" tIns="0" rIns="0" bIns="0" rtlCol="0" anchor="t"/>
          <a:lstStyle/>
          <a:p>
            <a:pPr marL="0" indent="0" algn="l">
              <a:lnSpc>
                <a:spcPts val="2100"/>
              </a:lnSpc>
              <a:buNone/>
            </a:pPr>
            <a:r>
              <a:rPr lang="en-US" sz="1400" dirty="0">
                <a:solidFill>
                  <a:srgbClr val="3B3535"/>
                </a:solidFill>
                <a:latin typeface="Times New Roman" panose="02020603050405020304" pitchFamily="18" charset="0"/>
                <a:ea typeface="Sora Light" pitchFamily="34" charset="-122"/>
                <a:cs typeface="Times New Roman" panose="02020603050405020304" pitchFamily="18" charset="0"/>
              </a:rPr>
              <a:t>This matrix visually represents the number of true positives, true negatives, false positives, and false negatives, indicating misclassifications.</a:t>
            </a:r>
            <a:endParaRPr lang="en-US" sz="1400" dirty="0">
              <a:latin typeface="Times New Roman" panose="02020603050405020304" pitchFamily="18" charset="0"/>
              <a:cs typeface="Times New Roman" panose="02020603050405020304" pitchFamily="18" charset="0"/>
            </a:endParaRPr>
          </a:p>
        </p:txBody>
      </p:sp>
      <p:pic>
        <p:nvPicPr>
          <p:cNvPr id="11" name="Image 0" descr="preencoded.png"/>
          <p:cNvPicPr>
            <a:picLocks noChangeAspect="1"/>
          </p:cNvPicPr>
          <p:nvPr/>
        </p:nvPicPr>
        <p:blipFill>
          <a:blip r:embed="rId3"/>
          <a:stretch>
            <a:fillRect/>
          </a:stretch>
        </p:blipFill>
        <p:spPr>
          <a:xfrm>
            <a:off x="7529274" y="3170753"/>
            <a:ext cx="6516410" cy="445853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38626" y="344686"/>
            <a:ext cx="9975294" cy="412313"/>
          </a:xfrm>
          <a:prstGeom prst="rect">
            <a:avLst/>
          </a:prstGeom>
          <a:noFill/>
          <a:ln/>
        </p:spPr>
        <p:txBody>
          <a:bodyPr wrap="none" lIns="0" tIns="0" rIns="0" bIns="0" rtlCol="0" anchor="t"/>
          <a:lstStyle/>
          <a:p>
            <a:pPr marL="0" indent="0" algn="l">
              <a:lnSpc>
                <a:spcPts val="3200"/>
              </a:lnSpc>
              <a:buNone/>
            </a:pPr>
            <a:r>
              <a:rPr lang="en-US" sz="2800" dirty="0">
                <a:solidFill>
                  <a:srgbClr val="1F1E1E"/>
                </a:solidFill>
                <a:latin typeface="Times New Roman" panose="02020603050405020304" pitchFamily="18" charset="0"/>
                <a:ea typeface="Sora Semi Bold" pitchFamily="34" charset="-122"/>
                <a:cs typeface="Times New Roman" panose="02020603050405020304" pitchFamily="18" charset="0"/>
              </a:rPr>
              <a:t>Performance Comparison: Decision Tree vs. Random Forest</a:t>
            </a:r>
            <a:endParaRPr lang="en-US" sz="2800" dirty="0">
              <a:latin typeface="Times New Roman" panose="02020603050405020304" pitchFamily="18" charset="0"/>
              <a:cs typeface="Times New Roman" panose="02020603050405020304" pitchFamily="18" charset="0"/>
            </a:endParaRPr>
          </a:p>
        </p:txBody>
      </p:sp>
      <p:sp>
        <p:nvSpPr>
          <p:cNvPr id="3" name="Text 1"/>
          <p:cNvSpPr/>
          <p:nvPr/>
        </p:nvSpPr>
        <p:spPr>
          <a:xfrm>
            <a:off x="438626" y="1007626"/>
            <a:ext cx="13753148" cy="200501"/>
          </a:xfrm>
          <a:prstGeom prst="rect">
            <a:avLst/>
          </a:prstGeom>
          <a:noFill/>
          <a:ln/>
        </p:spPr>
        <p:txBody>
          <a:bodyPr wrap="none" lIns="0" tIns="0" rIns="0" bIns="0" rtlCol="0" anchor="t"/>
          <a:lstStyle/>
          <a:p>
            <a:pPr marL="0" indent="0" algn="l">
              <a:lnSpc>
                <a:spcPts val="1550"/>
              </a:lnSpc>
              <a:buNone/>
            </a:pPr>
            <a:r>
              <a:rPr lang="en-US" sz="1600" dirty="0">
                <a:solidFill>
                  <a:srgbClr val="3B3535"/>
                </a:solidFill>
                <a:latin typeface="Times New Roman" panose="02020603050405020304" pitchFamily="18" charset="0"/>
                <a:ea typeface="Sora Light" pitchFamily="34" charset="-122"/>
                <a:cs typeface="Times New Roman" panose="02020603050405020304" pitchFamily="18" charset="0"/>
              </a:rPr>
              <a:t>A direct comparison reveals the superior performance of the Random Forest model in detecting phishing domains.</a:t>
            </a:r>
            <a:endParaRPr lang="en-US" sz="160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438626" y="1349097"/>
            <a:ext cx="13753148" cy="7701677"/>
          </a:xfrm>
          <a:prstGeom prst="rect">
            <a:avLst/>
          </a:prstGeom>
        </p:spPr>
      </p:pic>
      <p:sp>
        <p:nvSpPr>
          <p:cNvPr id="5" name="Text 2"/>
          <p:cNvSpPr/>
          <p:nvPr/>
        </p:nvSpPr>
        <p:spPr>
          <a:xfrm>
            <a:off x="438626" y="9191744"/>
            <a:ext cx="13753148" cy="401003"/>
          </a:xfrm>
          <a:prstGeom prst="rect">
            <a:avLst/>
          </a:prstGeom>
          <a:noFill/>
          <a:ln/>
        </p:spPr>
        <p:txBody>
          <a:bodyPr wrap="square" lIns="0" tIns="0" rIns="0" bIns="0" rtlCol="0" anchor="t"/>
          <a:lstStyle/>
          <a:p>
            <a:pPr marL="0" indent="0" algn="l">
              <a:lnSpc>
                <a:spcPts val="1550"/>
              </a:lnSpc>
              <a:buNone/>
            </a:pPr>
            <a:r>
              <a:rPr lang="en-US" sz="950" dirty="0">
                <a:solidFill>
                  <a:srgbClr val="3B3535"/>
                </a:solidFill>
                <a:latin typeface="Sora Light" pitchFamily="34" charset="0"/>
                <a:ea typeface="Sora Light" pitchFamily="34" charset="-122"/>
                <a:cs typeface="Sora Light" pitchFamily="34" charset="-120"/>
              </a:rPr>
              <a:t>Random Forest consistently outperforms a single Decision Tree, boasting higher accuracy and better generalization capabilities. This is primarily due to its ensemble nature, which reduces overfitting by aggregating predictions from multiple trees, each trained on different data subsets and feature considerations.</a:t>
            </a:r>
            <a:endParaRPr lang="en-US" sz="9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1065</Words>
  <Application>Microsoft Office PowerPoint</Application>
  <PresentationFormat>Custom</PresentationFormat>
  <Paragraphs>98</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Times New Roman</vt:lpstr>
      <vt:lpstr>Arial</vt:lpstr>
      <vt:lpstr>Sora Light</vt:lpstr>
      <vt:lpstr>Sora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Madhav Rana</cp:lastModifiedBy>
  <cp:revision>2</cp:revision>
  <dcterms:created xsi:type="dcterms:W3CDTF">2025-06-29T07:28:00Z</dcterms:created>
  <dcterms:modified xsi:type="dcterms:W3CDTF">2025-06-29T07:44:00Z</dcterms:modified>
</cp:coreProperties>
</file>